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7" r:id="rId2"/>
    <p:sldId id="491" r:id="rId3"/>
    <p:sldId id="256" r:id="rId4"/>
    <p:sldId id="680" r:id="rId5"/>
    <p:sldId id="493" r:id="rId6"/>
    <p:sldId id="519" r:id="rId7"/>
    <p:sldId id="521" r:id="rId8"/>
    <p:sldId id="263" r:id="rId9"/>
    <p:sldId id="681" r:id="rId10"/>
    <p:sldId id="270" r:id="rId11"/>
    <p:sldId id="697" r:id="rId12"/>
    <p:sldId id="264" r:id="rId13"/>
    <p:sldId id="700" r:id="rId14"/>
    <p:sldId id="702" r:id="rId15"/>
    <p:sldId id="703" r:id="rId16"/>
    <p:sldId id="704" r:id="rId17"/>
    <p:sldId id="714" r:id="rId18"/>
    <p:sldId id="265" r:id="rId19"/>
    <p:sldId id="705" r:id="rId20"/>
    <p:sldId id="706" r:id="rId21"/>
    <p:sldId id="707" r:id="rId22"/>
    <p:sldId id="708" r:id="rId23"/>
    <p:sldId id="718" r:id="rId24"/>
    <p:sldId id="709" r:id="rId25"/>
    <p:sldId id="710" r:id="rId26"/>
    <p:sldId id="258" r:id="rId27"/>
    <p:sldId id="687" r:id="rId28"/>
    <p:sldId id="259" r:id="rId29"/>
    <p:sldId id="715" r:id="rId30"/>
    <p:sldId id="716" r:id="rId31"/>
    <p:sldId id="717" r:id="rId32"/>
    <p:sldId id="262" r:id="rId33"/>
    <p:sldId id="274" r:id="rId34"/>
    <p:sldId id="711" r:id="rId35"/>
    <p:sldId id="712" r:id="rId36"/>
    <p:sldId id="261" r:id="rId37"/>
    <p:sldId id="396" r:id="rId38"/>
    <p:sldId id="41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FF"/>
    <a:srgbClr val="005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12"/>
    <p:restoredTop sz="96327"/>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9FF0D-5E92-0D41-ABA0-8F91BAF9C458}" type="datetimeFigureOut">
              <a:rPr kumimoji="1" lang="zh-CN" altLang="en-US" smtClean="0"/>
              <a:t>2022/5/30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6F35-CB4D-634E-8334-BC89828C185A}" type="slidenum">
              <a:rPr kumimoji="1" lang="zh-CN" altLang="en-US" smtClean="0"/>
              <a:t>‹#›</a:t>
            </a:fld>
            <a:endParaRPr kumimoji="1" lang="zh-CN" altLang="en-US"/>
          </a:p>
        </p:txBody>
      </p:sp>
    </p:spTree>
    <p:extLst>
      <p:ext uri="{BB962C8B-B14F-4D97-AF65-F5344CB8AC3E}">
        <p14:creationId xmlns:p14="http://schemas.microsoft.com/office/powerpoint/2010/main" val="1221738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842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978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哪一个你更喜欢？</a:t>
            </a:r>
            <a:endParaRPr lang="en-US" altLang="zh-CN" dirty="0"/>
          </a:p>
          <a:p>
            <a:r>
              <a:rPr lang="zh-CN" altLang="en-US" dirty="0"/>
              <a:t>左边，第一眼抓不到重点，什么产品？什么年代的文档？文档名前面一个数字</a:t>
            </a:r>
            <a:r>
              <a:rPr lang="en-US" altLang="zh-CN" dirty="0"/>
              <a:t>2</a:t>
            </a:r>
            <a:r>
              <a:rPr lang="zh-CN" altLang="en-US" dirty="0"/>
              <a:t>代表什么意思？让人费解！</a:t>
            </a:r>
            <a:endParaRPr lang="en-US" altLang="zh-CN" dirty="0"/>
          </a:p>
          <a:p>
            <a:r>
              <a:rPr lang="zh-CN" altLang="en-US" dirty="0"/>
              <a:t>右边，好很多，产品、文档目的一目了然，但还缺点火候，缺什么？</a:t>
            </a:r>
            <a:endParaRPr lang="en-US" altLang="zh-CN" dirty="0"/>
          </a:p>
          <a:p>
            <a:r>
              <a:rPr lang="zh-CN" altLang="en-US" dirty="0"/>
              <a:t>我们看看友商，极度舒适有木有，适合我这种强迫症患者，什么产品，哪个版本，什么文档，文档什么版本，齐活</a:t>
            </a:r>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37</a:t>
            </a:fld>
            <a:endParaRPr kumimoji="1" lang="zh-CN" altLang="en-US"/>
          </a:p>
        </p:txBody>
      </p:sp>
    </p:spTree>
    <p:extLst>
      <p:ext uri="{BB962C8B-B14F-4D97-AF65-F5344CB8AC3E}">
        <p14:creationId xmlns:p14="http://schemas.microsoft.com/office/powerpoint/2010/main" val="321596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2355"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1724"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6966" y="3968660"/>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18820741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099"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369"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788"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5924"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4471"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39640"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3551"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8187"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2146"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26637864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3840" y="176066"/>
            <a:ext cx="2910043"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6725" y="176065"/>
            <a:ext cx="2910043"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3840" y="3488363"/>
            <a:ext cx="2910043"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68741523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2548" y="3488365"/>
            <a:ext cx="5959090"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2548" y="176064"/>
            <a:ext cx="2986110"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19022" y="176063"/>
            <a:ext cx="2802616"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26715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721"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808"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193"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280"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1609"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0696"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5117"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4204"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77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156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2935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714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577" indent="-228577"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333548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404" y="1978064"/>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404" y="231776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3349" y="1976660"/>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3349" y="2316360"/>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3349" y="4286289"/>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3349" y="4625989"/>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404" y="4289241"/>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404" y="4628941"/>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805"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805"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057"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057"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4794907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2453" y="171309"/>
            <a:ext cx="2809185"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6725" y="3488365"/>
            <a:ext cx="2979542"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6725" y="171309"/>
            <a:ext cx="2979542"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2453" y="3488363"/>
            <a:ext cx="2809185"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6095446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6"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122"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1499"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0878"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485" lvl="0" indent="-317485"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0412" cy="3481410"/>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29" y="5122328"/>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10" y="5530554"/>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15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53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127"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4508"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740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1978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4579" y="6540502"/>
            <a:ext cx="23240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52436780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451" y="1856208"/>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5630" y="1856207"/>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4809" y="185620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451" y="430026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5630" y="4300265"/>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4809" y="4300264"/>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55368710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5945" y="1125538"/>
            <a:ext cx="23031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7963" bIns="287963" rtlCol="0" anchor="b"/>
          <a:lstStyle/>
          <a:p>
            <a:pPr marL="0" marR="0" lvl="0" indent="0" algn="ctr" defTabSz="412709"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359" y="1397030"/>
            <a:ext cx="207338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359" y="2036395"/>
            <a:ext cx="207338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674" y="1125538"/>
            <a:ext cx="23034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675"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49748"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6917" y="1125538"/>
            <a:ext cx="4263283"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4638" y="3575959"/>
            <a:ext cx="3185597"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3100576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154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154"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2696"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60322730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83155BDC-7218-3F46-8CA3-2B40398F3630}"/>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5000189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左右-版式1">
    <p:spTree>
      <p:nvGrpSpPr>
        <p:cNvPr id="1" name=""/>
        <p:cNvGrpSpPr/>
        <p:nvPr/>
      </p:nvGrpSpPr>
      <p:grpSpPr>
        <a:xfrm>
          <a:off x="0" y="0"/>
          <a:ext cx="0" cy="0"/>
          <a:chOff x="0" y="0"/>
          <a:chExt cx="0" cy="0"/>
        </a:xfrm>
      </p:grpSpPr>
      <p:sp>
        <p:nvSpPr>
          <p:cNvPr id="13" name="矩形">
            <a:extLst>
              <a:ext uri="{FF2B5EF4-FFF2-40B4-BE49-F238E27FC236}">
                <a16:creationId xmlns:a16="http://schemas.microsoft.com/office/drawing/2014/main" id="{29D3E255-8C44-274B-A57D-3B9B92682CA8}"/>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8" name="文本占位符 3">
            <a:extLst>
              <a:ext uri="{FF2B5EF4-FFF2-40B4-BE49-F238E27FC236}">
                <a16:creationId xmlns:a16="http://schemas.microsoft.com/office/drawing/2014/main" id="{70286C2D-D6B8-AF40-8A2E-4680C27CDCF6}"/>
              </a:ext>
            </a:extLst>
          </p:cNvPr>
          <p:cNvSpPr>
            <a:spLocks noGrp="1"/>
          </p:cNvSpPr>
          <p:nvPr>
            <p:ph type="body" sz="quarter" idx="15" hasCustomPrompt="1"/>
          </p:nvPr>
        </p:nvSpPr>
        <p:spPr>
          <a:xfrm>
            <a:off x="416853" y="2290452"/>
            <a:ext cx="4841682"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128373373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空白带页码">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0EE0FAEA-DD0F-7148-9857-3132B4C5B54A}"/>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48219027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左右-版式2">
    <p:spTree>
      <p:nvGrpSpPr>
        <p:cNvPr id="1" name=""/>
        <p:cNvGrpSpPr/>
        <p:nvPr/>
      </p:nvGrpSpPr>
      <p:grpSpPr>
        <a:xfrm>
          <a:off x="0" y="0"/>
          <a:ext cx="0" cy="0"/>
          <a:chOff x="0" y="0"/>
          <a:chExt cx="0" cy="0"/>
        </a:xfrm>
      </p:grpSpPr>
      <p:sp>
        <p:nvSpPr>
          <p:cNvPr id="22" name="文本占位符 3">
            <a:extLst>
              <a:ext uri="{FF2B5EF4-FFF2-40B4-BE49-F238E27FC236}">
                <a16:creationId xmlns:a16="http://schemas.microsoft.com/office/drawing/2014/main" id="{9EF00687-721E-5740-805F-16EEA079548E}"/>
              </a:ext>
            </a:extLst>
          </p:cNvPr>
          <p:cNvSpPr>
            <a:spLocks noGrp="1"/>
          </p:cNvSpPr>
          <p:nvPr>
            <p:ph type="body" sz="quarter" idx="26" hasCustomPrompt="1"/>
          </p:nvPr>
        </p:nvSpPr>
        <p:spPr>
          <a:xfrm>
            <a:off x="5840456"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a:extLst>
              <a:ext uri="{FF2B5EF4-FFF2-40B4-BE49-F238E27FC236}">
                <a16:creationId xmlns:a16="http://schemas.microsoft.com/office/drawing/2014/main" id="{4AD3E6F9-3A68-FE48-B8A5-580A4E7793BE}"/>
              </a:ext>
            </a:extLst>
          </p:cNvPr>
          <p:cNvSpPr>
            <a:spLocks noGrp="1"/>
          </p:cNvSpPr>
          <p:nvPr>
            <p:ph type="chart" sz="quarter" idx="39" hasCustomPrompt="1"/>
          </p:nvPr>
        </p:nvSpPr>
        <p:spPr>
          <a:xfrm>
            <a:off x="5206160"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文本占位符 20">
            <a:extLst>
              <a:ext uri="{FF2B5EF4-FFF2-40B4-BE49-F238E27FC236}">
                <a16:creationId xmlns:a16="http://schemas.microsoft.com/office/drawing/2014/main" id="{15B9989D-0988-9D45-96A2-8803059B07E7}"/>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a:extLst>
              <a:ext uri="{FF2B5EF4-FFF2-40B4-BE49-F238E27FC236}">
                <a16:creationId xmlns:a16="http://schemas.microsoft.com/office/drawing/2014/main" id="{3E1B6133-CF41-1F4D-A9EF-9476DCE7A717}"/>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a:extLst>
              <a:ext uri="{FF2B5EF4-FFF2-40B4-BE49-F238E27FC236}">
                <a16:creationId xmlns:a16="http://schemas.microsoft.com/office/drawing/2014/main" id="{2FC1F14D-70D0-5543-96EA-E39B195A5E81}"/>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D2FFD819-AB66-3443-B7AC-4F4CF317F86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572DFB31-97C7-3944-B343-2A498FD97524}"/>
              </a:ext>
            </a:extLst>
          </p:cNvPr>
          <p:cNvSpPr>
            <a:spLocks noGrp="1"/>
          </p:cNvSpPr>
          <p:nvPr>
            <p:ph type="body" sz="quarter" idx="33" hasCustomPrompt="1"/>
          </p:nvPr>
        </p:nvSpPr>
        <p:spPr>
          <a:xfrm>
            <a:off x="426966" y="39621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90928467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左右-版式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1" name="文本占位符 20">
            <a:extLst>
              <a:ext uri="{FF2B5EF4-FFF2-40B4-BE49-F238E27FC236}">
                <a16:creationId xmlns:a16="http://schemas.microsoft.com/office/drawing/2014/main" id="{10246D6A-7248-F64D-BABC-5E2E76D94032}"/>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a:extLst>
              <a:ext uri="{FF2B5EF4-FFF2-40B4-BE49-F238E27FC236}">
                <a16:creationId xmlns:a16="http://schemas.microsoft.com/office/drawing/2014/main" id="{2371FC42-7FE6-8E43-AEDB-0D0D431DC2F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3E707B57-996E-2E45-9A8F-E52D637D3274}"/>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a:extLst>
              <a:ext uri="{FF2B5EF4-FFF2-40B4-BE49-F238E27FC236}">
                <a16:creationId xmlns:a16="http://schemas.microsoft.com/office/drawing/2014/main" id="{FB1BA362-B5F0-2F49-B9D0-786CD6139D18}"/>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CCFA04E0-7DEE-DC4F-AE11-F48924E28B89}"/>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621B74DB-1E81-E140-B1DD-31089AA6BAA9}"/>
              </a:ext>
            </a:extLst>
          </p:cNvPr>
          <p:cNvSpPr>
            <a:spLocks noGrp="1"/>
          </p:cNvSpPr>
          <p:nvPr>
            <p:ph type="chart" sz="quarter" idx="39" hasCustomPrompt="1"/>
          </p:nvPr>
        </p:nvSpPr>
        <p:spPr>
          <a:xfrm>
            <a:off x="5579377"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a:extLst>
              <a:ext uri="{FF2B5EF4-FFF2-40B4-BE49-F238E27FC236}">
                <a16:creationId xmlns:a16="http://schemas.microsoft.com/office/drawing/2014/main" id="{A7FB4F4C-68AD-414F-986B-6653BB549805}"/>
              </a:ext>
            </a:extLst>
          </p:cNvPr>
          <p:cNvSpPr>
            <a:spLocks noGrp="1"/>
          </p:cNvSpPr>
          <p:nvPr>
            <p:ph type="body" sz="quarter" idx="26" hasCustomPrompt="1"/>
          </p:nvPr>
        </p:nvSpPr>
        <p:spPr>
          <a:xfrm>
            <a:off x="6213671"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extLst>
      <p:ext uri="{BB962C8B-B14F-4D97-AF65-F5344CB8AC3E}">
        <p14:creationId xmlns:p14="http://schemas.microsoft.com/office/powerpoint/2010/main" val="74643700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左右-版式4">
    <p:spTree>
      <p:nvGrpSpPr>
        <p:cNvPr id="1" name=""/>
        <p:cNvGrpSpPr/>
        <p:nvPr/>
      </p:nvGrpSpPr>
      <p:grpSpPr>
        <a:xfrm>
          <a:off x="0" y="0"/>
          <a:ext cx="0" cy="0"/>
          <a:chOff x="0" y="0"/>
          <a:chExt cx="0" cy="0"/>
        </a:xfrm>
      </p:grpSpPr>
      <p:sp>
        <p:nvSpPr>
          <p:cNvPr id="16" name="文本占位符 3">
            <a:extLst>
              <a:ext uri="{FF2B5EF4-FFF2-40B4-BE49-F238E27FC236}">
                <a16:creationId xmlns:a16="http://schemas.microsoft.com/office/drawing/2014/main" id="{0F0ACCB3-1C28-C246-9B0D-5DCA916F594C}"/>
              </a:ext>
            </a:extLst>
          </p:cNvPr>
          <p:cNvSpPr>
            <a:spLocks noGrp="1"/>
          </p:cNvSpPr>
          <p:nvPr>
            <p:ph type="body" sz="quarter" idx="26" hasCustomPrompt="1"/>
          </p:nvPr>
        </p:nvSpPr>
        <p:spPr>
          <a:xfrm>
            <a:off x="7222881" y="5324031"/>
            <a:ext cx="4004722"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8" name="文本占位符 20">
            <a:extLst>
              <a:ext uri="{FF2B5EF4-FFF2-40B4-BE49-F238E27FC236}">
                <a16:creationId xmlns:a16="http://schemas.microsoft.com/office/drawing/2014/main" id="{4730BDA7-99F4-754D-9E7C-9792C4DAD2DC}"/>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a:extLst>
              <a:ext uri="{FF2B5EF4-FFF2-40B4-BE49-F238E27FC236}">
                <a16:creationId xmlns:a16="http://schemas.microsoft.com/office/drawing/2014/main" id="{BFECB93F-E76F-7348-85D8-9D26E3F9016B}"/>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a:extLst>
              <a:ext uri="{FF2B5EF4-FFF2-40B4-BE49-F238E27FC236}">
                <a16:creationId xmlns:a16="http://schemas.microsoft.com/office/drawing/2014/main" id="{EFE07B12-98EB-CE46-82AF-D41B45825492}"/>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a:extLst>
              <a:ext uri="{FF2B5EF4-FFF2-40B4-BE49-F238E27FC236}">
                <a16:creationId xmlns:a16="http://schemas.microsoft.com/office/drawing/2014/main" id="{8C08773A-47AA-214B-BAA0-23E805208FD1}"/>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a:extLst>
              <a:ext uri="{FF2B5EF4-FFF2-40B4-BE49-F238E27FC236}">
                <a16:creationId xmlns:a16="http://schemas.microsoft.com/office/drawing/2014/main" id="{F268D761-9C69-EE42-9FEC-B48FF2FB7F0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a:extLst>
              <a:ext uri="{FF2B5EF4-FFF2-40B4-BE49-F238E27FC236}">
                <a16:creationId xmlns:a16="http://schemas.microsoft.com/office/drawing/2014/main" id="{5ECC7253-BB46-B548-980A-6DAF88E55BA3}"/>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a:extLst>
              <a:ext uri="{FF2B5EF4-FFF2-40B4-BE49-F238E27FC236}">
                <a16:creationId xmlns:a16="http://schemas.microsoft.com/office/drawing/2014/main" id="{3CC4548A-B3C8-2544-98BF-E1A960BC6D4C}"/>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DC00F513-DF08-664B-ACEC-72D1EA068425}"/>
              </a:ext>
            </a:extLst>
          </p:cNvPr>
          <p:cNvSpPr>
            <a:spLocks noGrp="1"/>
          </p:cNvSpPr>
          <p:nvPr>
            <p:ph type="chart" sz="quarter" idx="39" hasCustomPrompt="1"/>
          </p:nvPr>
        </p:nvSpPr>
        <p:spPr>
          <a:xfrm>
            <a:off x="6801784" y="1176339"/>
            <a:ext cx="4816526"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74355987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whit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32108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2355"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1724"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6966" y="3968660"/>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30699249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154"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2696"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71883140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2188" y="1631951"/>
            <a:ext cx="521932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2327" y="5097817"/>
            <a:ext cx="4572253"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12583124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2188" y="1631951"/>
            <a:ext cx="521932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2327" y="5097817"/>
            <a:ext cx="4572253"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129085081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15" y="1374558"/>
            <a:ext cx="6254172"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2869" y="1374558"/>
            <a:ext cx="391421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2868" y="6008991"/>
            <a:ext cx="391421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329772685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795" y="2282829"/>
            <a:ext cx="11158547"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350" y="1630274"/>
            <a:ext cx="7198374"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427610916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846" y="1185038"/>
            <a:ext cx="11158547"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646" y="5173428"/>
            <a:ext cx="2525485"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45"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8828"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8828"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59097"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59097"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13144464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4765"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3899"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5942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67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49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824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98891465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1533" y="1492258"/>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1533" y="4260936"/>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279" y="1243013"/>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485" lvl="0" indent="-317485"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279" y="4008438"/>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1533" y="1877163"/>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1533" y="4645841"/>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190786862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6"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6683"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040" y="3983783"/>
            <a:ext cx="6066291"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3"/>
            <a:ext cx="6059276"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842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853" y="325417"/>
            <a:ext cx="5386843"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0987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633"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0124"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271006639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099"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369"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788"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5924"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4471"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39640"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3551"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8187"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2146"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236084476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3840" y="176066"/>
            <a:ext cx="2910043"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6725" y="176065"/>
            <a:ext cx="2910043"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3840" y="3488363"/>
            <a:ext cx="2910043"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78079505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2548" y="3488365"/>
            <a:ext cx="5959090"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2548" y="176064"/>
            <a:ext cx="2986110"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19022" y="176063"/>
            <a:ext cx="2802616"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21383773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404" y="1978064"/>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404" y="231776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3349" y="1976660"/>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3349" y="2316360"/>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3349" y="4286289"/>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3349" y="4625989"/>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404" y="4289241"/>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404" y="4628941"/>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805"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805"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057"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057"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8880268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15" y="1374558"/>
            <a:ext cx="6254172"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2869" y="1374558"/>
            <a:ext cx="391421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2868" y="6008991"/>
            <a:ext cx="391421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308443251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721"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808"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193"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280"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1609"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0696"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5117"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4204"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77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156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2935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714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577" indent="-228577"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84644678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2453" y="171309"/>
            <a:ext cx="2809185"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6725" y="3488365"/>
            <a:ext cx="2979542"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6725" y="171309"/>
            <a:ext cx="2979542"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2453" y="3488363"/>
            <a:ext cx="2809185"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85501576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6"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122"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1499"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0878"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485" lvl="0" indent="-317485"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0412" cy="3481410"/>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29" y="5122328"/>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10" y="5530554"/>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15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53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127"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4508"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740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1978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4579" y="6540502"/>
            <a:ext cx="23240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15471961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451" y="1856208"/>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5630" y="1856207"/>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4809" y="185620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451" y="430026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5630" y="4300265"/>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4809" y="4300264"/>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1113046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5945" y="1125538"/>
            <a:ext cx="23031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7963" bIns="287963" rtlCol="0" anchor="b"/>
          <a:lstStyle/>
          <a:p>
            <a:pPr marL="0" marR="0" lvl="0" indent="0" algn="ctr" defTabSz="412709"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359" y="1397030"/>
            <a:ext cx="207338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359" y="2036395"/>
            <a:ext cx="207338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674" y="1125538"/>
            <a:ext cx="23034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675"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49748"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6917" y="1125538"/>
            <a:ext cx="4263283"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4638" y="3575959"/>
            <a:ext cx="3185597"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69910000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83155BDC-7218-3F46-8CA3-2B40398F3630}"/>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95714073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左右-版式1">
    <p:spTree>
      <p:nvGrpSpPr>
        <p:cNvPr id="1" name=""/>
        <p:cNvGrpSpPr/>
        <p:nvPr/>
      </p:nvGrpSpPr>
      <p:grpSpPr>
        <a:xfrm>
          <a:off x="0" y="0"/>
          <a:ext cx="0" cy="0"/>
          <a:chOff x="0" y="0"/>
          <a:chExt cx="0" cy="0"/>
        </a:xfrm>
      </p:grpSpPr>
      <p:sp>
        <p:nvSpPr>
          <p:cNvPr id="13" name="矩形">
            <a:extLst>
              <a:ext uri="{FF2B5EF4-FFF2-40B4-BE49-F238E27FC236}">
                <a16:creationId xmlns:a16="http://schemas.microsoft.com/office/drawing/2014/main" id="{29D3E255-8C44-274B-A57D-3B9B92682CA8}"/>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8" name="文本占位符 3">
            <a:extLst>
              <a:ext uri="{FF2B5EF4-FFF2-40B4-BE49-F238E27FC236}">
                <a16:creationId xmlns:a16="http://schemas.microsoft.com/office/drawing/2014/main" id="{70286C2D-D6B8-AF40-8A2E-4680C27CDCF6}"/>
              </a:ext>
            </a:extLst>
          </p:cNvPr>
          <p:cNvSpPr>
            <a:spLocks noGrp="1"/>
          </p:cNvSpPr>
          <p:nvPr>
            <p:ph type="body" sz="quarter" idx="15" hasCustomPrompt="1"/>
          </p:nvPr>
        </p:nvSpPr>
        <p:spPr>
          <a:xfrm>
            <a:off x="416853" y="2290452"/>
            <a:ext cx="4841682"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232010385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white-空白带页码">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0EE0FAEA-DD0F-7148-9857-3132B4C5B54A}"/>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114919129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左右-版式2">
    <p:spTree>
      <p:nvGrpSpPr>
        <p:cNvPr id="1" name=""/>
        <p:cNvGrpSpPr/>
        <p:nvPr/>
      </p:nvGrpSpPr>
      <p:grpSpPr>
        <a:xfrm>
          <a:off x="0" y="0"/>
          <a:ext cx="0" cy="0"/>
          <a:chOff x="0" y="0"/>
          <a:chExt cx="0" cy="0"/>
        </a:xfrm>
      </p:grpSpPr>
      <p:sp>
        <p:nvSpPr>
          <p:cNvPr id="22" name="文本占位符 3">
            <a:extLst>
              <a:ext uri="{FF2B5EF4-FFF2-40B4-BE49-F238E27FC236}">
                <a16:creationId xmlns:a16="http://schemas.microsoft.com/office/drawing/2014/main" id="{9EF00687-721E-5740-805F-16EEA079548E}"/>
              </a:ext>
            </a:extLst>
          </p:cNvPr>
          <p:cNvSpPr>
            <a:spLocks noGrp="1"/>
          </p:cNvSpPr>
          <p:nvPr>
            <p:ph type="body" sz="quarter" idx="26" hasCustomPrompt="1"/>
          </p:nvPr>
        </p:nvSpPr>
        <p:spPr>
          <a:xfrm>
            <a:off x="5840456"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a:extLst>
              <a:ext uri="{FF2B5EF4-FFF2-40B4-BE49-F238E27FC236}">
                <a16:creationId xmlns:a16="http://schemas.microsoft.com/office/drawing/2014/main" id="{4AD3E6F9-3A68-FE48-B8A5-580A4E7793BE}"/>
              </a:ext>
            </a:extLst>
          </p:cNvPr>
          <p:cNvSpPr>
            <a:spLocks noGrp="1"/>
          </p:cNvSpPr>
          <p:nvPr>
            <p:ph type="chart" sz="quarter" idx="39" hasCustomPrompt="1"/>
          </p:nvPr>
        </p:nvSpPr>
        <p:spPr>
          <a:xfrm>
            <a:off x="5206160"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文本占位符 20">
            <a:extLst>
              <a:ext uri="{FF2B5EF4-FFF2-40B4-BE49-F238E27FC236}">
                <a16:creationId xmlns:a16="http://schemas.microsoft.com/office/drawing/2014/main" id="{15B9989D-0988-9D45-96A2-8803059B07E7}"/>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a:extLst>
              <a:ext uri="{FF2B5EF4-FFF2-40B4-BE49-F238E27FC236}">
                <a16:creationId xmlns:a16="http://schemas.microsoft.com/office/drawing/2014/main" id="{3E1B6133-CF41-1F4D-A9EF-9476DCE7A717}"/>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a:extLst>
              <a:ext uri="{FF2B5EF4-FFF2-40B4-BE49-F238E27FC236}">
                <a16:creationId xmlns:a16="http://schemas.microsoft.com/office/drawing/2014/main" id="{2FC1F14D-70D0-5543-96EA-E39B195A5E81}"/>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D2FFD819-AB66-3443-B7AC-4F4CF317F86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572DFB31-97C7-3944-B343-2A498FD97524}"/>
              </a:ext>
            </a:extLst>
          </p:cNvPr>
          <p:cNvSpPr>
            <a:spLocks noGrp="1"/>
          </p:cNvSpPr>
          <p:nvPr>
            <p:ph type="body" sz="quarter" idx="33" hasCustomPrompt="1"/>
          </p:nvPr>
        </p:nvSpPr>
        <p:spPr>
          <a:xfrm>
            <a:off x="426966" y="39621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204014175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左右-版式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1" name="文本占位符 20">
            <a:extLst>
              <a:ext uri="{FF2B5EF4-FFF2-40B4-BE49-F238E27FC236}">
                <a16:creationId xmlns:a16="http://schemas.microsoft.com/office/drawing/2014/main" id="{10246D6A-7248-F64D-BABC-5E2E76D94032}"/>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a:extLst>
              <a:ext uri="{FF2B5EF4-FFF2-40B4-BE49-F238E27FC236}">
                <a16:creationId xmlns:a16="http://schemas.microsoft.com/office/drawing/2014/main" id="{2371FC42-7FE6-8E43-AEDB-0D0D431DC2F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3E707B57-996E-2E45-9A8F-E52D637D3274}"/>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a:extLst>
              <a:ext uri="{FF2B5EF4-FFF2-40B4-BE49-F238E27FC236}">
                <a16:creationId xmlns:a16="http://schemas.microsoft.com/office/drawing/2014/main" id="{FB1BA362-B5F0-2F49-B9D0-786CD6139D18}"/>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CCFA04E0-7DEE-DC4F-AE11-F48924E28B89}"/>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621B74DB-1E81-E140-B1DD-31089AA6BAA9}"/>
              </a:ext>
            </a:extLst>
          </p:cNvPr>
          <p:cNvSpPr>
            <a:spLocks noGrp="1"/>
          </p:cNvSpPr>
          <p:nvPr>
            <p:ph type="chart" sz="quarter" idx="39" hasCustomPrompt="1"/>
          </p:nvPr>
        </p:nvSpPr>
        <p:spPr>
          <a:xfrm>
            <a:off x="5579377"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a:extLst>
              <a:ext uri="{FF2B5EF4-FFF2-40B4-BE49-F238E27FC236}">
                <a16:creationId xmlns:a16="http://schemas.microsoft.com/office/drawing/2014/main" id="{A7FB4F4C-68AD-414F-986B-6653BB549805}"/>
              </a:ext>
            </a:extLst>
          </p:cNvPr>
          <p:cNvSpPr>
            <a:spLocks noGrp="1"/>
          </p:cNvSpPr>
          <p:nvPr>
            <p:ph type="body" sz="quarter" idx="26" hasCustomPrompt="1"/>
          </p:nvPr>
        </p:nvSpPr>
        <p:spPr>
          <a:xfrm>
            <a:off x="6213671"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extLst>
      <p:ext uri="{BB962C8B-B14F-4D97-AF65-F5344CB8AC3E}">
        <p14:creationId xmlns:p14="http://schemas.microsoft.com/office/powerpoint/2010/main" val="167824778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795" y="2282829"/>
            <a:ext cx="11158547"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350" y="1630274"/>
            <a:ext cx="7198374"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778063117"/>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左右-版式4">
    <p:spTree>
      <p:nvGrpSpPr>
        <p:cNvPr id="1" name=""/>
        <p:cNvGrpSpPr/>
        <p:nvPr/>
      </p:nvGrpSpPr>
      <p:grpSpPr>
        <a:xfrm>
          <a:off x="0" y="0"/>
          <a:ext cx="0" cy="0"/>
          <a:chOff x="0" y="0"/>
          <a:chExt cx="0" cy="0"/>
        </a:xfrm>
      </p:grpSpPr>
      <p:sp>
        <p:nvSpPr>
          <p:cNvPr id="16" name="文本占位符 3">
            <a:extLst>
              <a:ext uri="{FF2B5EF4-FFF2-40B4-BE49-F238E27FC236}">
                <a16:creationId xmlns:a16="http://schemas.microsoft.com/office/drawing/2014/main" id="{0F0ACCB3-1C28-C246-9B0D-5DCA916F594C}"/>
              </a:ext>
            </a:extLst>
          </p:cNvPr>
          <p:cNvSpPr>
            <a:spLocks noGrp="1"/>
          </p:cNvSpPr>
          <p:nvPr>
            <p:ph type="body" sz="quarter" idx="26" hasCustomPrompt="1"/>
          </p:nvPr>
        </p:nvSpPr>
        <p:spPr>
          <a:xfrm>
            <a:off x="7222881" y="5324031"/>
            <a:ext cx="4004722"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8" name="文本占位符 20">
            <a:extLst>
              <a:ext uri="{FF2B5EF4-FFF2-40B4-BE49-F238E27FC236}">
                <a16:creationId xmlns:a16="http://schemas.microsoft.com/office/drawing/2014/main" id="{4730BDA7-99F4-754D-9E7C-9792C4DAD2DC}"/>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a:extLst>
              <a:ext uri="{FF2B5EF4-FFF2-40B4-BE49-F238E27FC236}">
                <a16:creationId xmlns:a16="http://schemas.microsoft.com/office/drawing/2014/main" id="{BFECB93F-E76F-7348-85D8-9D26E3F9016B}"/>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a:extLst>
              <a:ext uri="{FF2B5EF4-FFF2-40B4-BE49-F238E27FC236}">
                <a16:creationId xmlns:a16="http://schemas.microsoft.com/office/drawing/2014/main" id="{EFE07B12-98EB-CE46-82AF-D41B45825492}"/>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a:extLst>
              <a:ext uri="{FF2B5EF4-FFF2-40B4-BE49-F238E27FC236}">
                <a16:creationId xmlns:a16="http://schemas.microsoft.com/office/drawing/2014/main" id="{8C08773A-47AA-214B-BAA0-23E805208FD1}"/>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a:extLst>
              <a:ext uri="{FF2B5EF4-FFF2-40B4-BE49-F238E27FC236}">
                <a16:creationId xmlns:a16="http://schemas.microsoft.com/office/drawing/2014/main" id="{F268D761-9C69-EE42-9FEC-B48FF2FB7F0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a:extLst>
              <a:ext uri="{FF2B5EF4-FFF2-40B4-BE49-F238E27FC236}">
                <a16:creationId xmlns:a16="http://schemas.microsoft.com/office/drawing/2014/main" id="{5ECC7253-BB46-B548-980A-6DAF88E55BA3}"/>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a:extLst>
              <a:ext uri="{FF2B5EF4-FFF2-40B4-BE49-F238E27FC236}">
                <a16:creationId xmlns:a16="http://schemas.microsoft.com/office/drawing/2014/main" id="{3CC4548A-B3C8-2544-98BF-E1A960BC6D4C}"/>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DC00F513-DF08-664B-ACEC-72D1EA068425}"/>
              </a:ext>
            </a:extLst>
          </p:cNvPr>
          <p:cNvSpPr>
            <a:spLocks noGrp="1"/>
          </p:cNvSpPr>
          <p:nvPr>
            <p:ph type="chart" sz="quarter" idx="39" hasCustomPrompt="1"/>
          </p:nvPr>
        </p:nvSpPr>
        <p:spPr>
          <a:xfrm>
            <a:off x="6801784" y="1176339"/>
            <a:ext cx="4816526"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235512986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hit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50531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图文-单图1">
    <p:spTree>
      <p:nvGrpSpPr>
        <p:cNvPr id="1" name=""/>
        <p:cNvGrpSpPr/>
        <p:nvPr/>
      </p:nvGrpSpPr>
      <p:grpSpPr>
        <a:xfrm>
          <a:off x="0" y="0"/>
          <a:ext cx="0" cy="0"/>
          <a:chOff x="0" y="0"/>
          <a:chExt cx="0" cy="0"/>
        </a:xfrm>
      </p:grpSpPr>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4952355"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a:extLst>
              <a:ext uri="{FF2B5EF4-FFF2-40B4-BE49-F238E27FC236}">
                <a16:creationId xmlns:a16="http://schemas.microsoft.com/office/drawing/2014/main" id="{65D89592-18DA-D542-ACD8-B580340DD649}"/>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E0909082-C6DF-C94F-AB7A-F399DA7580B9}"/>
              </a:ext>
            </a:extLst>
          </p:cNvPr>
          <p:cNvSpPr>
            <a:spLocks noGrp="1"/>
          </p:cNvSpPr>
          <p:nvPr>
            <p:ph type="body" sz="quarter" idx="26" hasCustomPrompt="1"/>
          </p:nvPr>
        </p:nvSpPr>
        <p:spPr>
          <a:xfrm>
            <a:off x="5461724"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a:extLst>
              <a:ext uri="{FF2B5EF4-FFF2-40B4-BE49-F238E27FC236}">
                <a16:creationId xmlns:a16="http://schemas.microsoft.com/office/drawing/2014/main" id="{3EF2CD6D-B2E2-7549-BCBD-BAEB86337CA5}"/>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a:extLst>
              <a:ext uri="{FF2B5EF4-FFF2-40B4-BE49-F238E27FC236}">
                <a16:creationId xmlns:a16="http://schemas.microsoft.com/office/drawing/2014/main" id="{B74D12FC-6220-864F-BCC8-721A38A776C9}"/>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a:extLst>
              <a:ext uri="{FF2B5EF4-FFF2-40B4-BE49-F238E27FC236}">
                <a16:creationId xmlns:a16="http://schemas.microsoft.com/office/drawing/2014/main" id="{4F5B606F-D677-9B4A-B52E-A56E182CF993}"/>
              </a:ext>
            </a:extLst>
          </p:cNvPr>
          <p:cNvSpPr>
            <a:spLocks noGrp="1"/>
          </p:cNvSpPr>
          <p:nvPr>
            <p:ph type="body" sz="quarter" idx="36" hasCustomPrompt="1"/>
          </p:nvPr>
        </p:nvSpPr>
        <p:spPr>
          <a:xfrm>
            <a:off x="426966" y="3968660"/>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a:extLst>
              <a:ext uri="{FF2B5EF4-FFF2-40B4-BE49-F238E27FC236}">
                <a16:creationId xmlns:a16="http://schemas.microsoft.com/office/drawing/2014/main" id="{90271A85-BC20-BF42-8F3F-43C0402DDC8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41910696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图文-单图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303154" y="1231901"/>
            <a:ext cx="629838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C8CDE976-7E90-E649-931F-BC49C21D67FA}"/>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2172B4A6-EE94-F14B-A0E5-6AAD8FF95822}"/>
              </a:ext>
            </a:extLst>
          </p:cNvPr>
          <p:cNvSpPr>
            <a:spLocks noGrp="1"/>
          </p:cNvSpPr>
          <p:nvPr>
            <p:ph type="body" sz="quarter" idx="26" hasCustomPrompt="1"/>
          </p:nvPr>
        </p:nvSpPr>
        <p:spPr>
          <a:xfrm>
            <a:off x="5752696" y="5353138"/>
            <a:ext cx="5399297"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A3628BA3-B152-A745-B7BF-6D9B0CD9BC5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AE60A332-B5E3-BC42-AF9F-75BD2870613F}"/>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2D9E8C2E-054F-1845-A5C4-DCB493C919F7}"/>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DAF37E30-9A68-B845-9073-5C69D6903D02}"/>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150823175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图文-单图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572188" y="1631951"/>
            <a:ext cx="521932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0" name="文本占位符 20">
            <a:extLst>
              <a:ext uri="{FF2B5EF4-FFF2-40B4-BE49-F238E27FC236}">
                <a16:creationId xmlns:a16="http://schemas.microsoft.com/office/drawing/2014/main" id="{3C51A064-A22B-A94A-A943-DBBAFE01C8DB}"/>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a:extLst>
              <a:ext uri="{FF2B5EF4-FFF2-40B4-BE49-F238E27FC236}">
                <a16:creationId xmlns:a16="http://schemas.microsoft.com/office/drawing/2014/main" id="{8B76A52F-3C6A-424A-A328-7E43F7639F4E}"/>
              </a:ext>
            </a:extLst>
          </p:cNvPr>
          <p:cNvSpPr>
            <a:spLocks noGrp="1"/>
          </p:cNvSpPr>
          <p:nvPr>
            <p:ph type="body" sz="quarter" idx="26" hasCustomPrompt="1"/>
          </p:nvPr>
        </p:nvSpPr>
        <p:spPr>
          <a:xfrm>
            <a:off x="7112327" y="5097817"/>
            <a:ext cx="4572253"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a:extLst>
              <a:ext uri="{FF2B5EF4-FFF2-40B4-BE49-F238E27FC236}">
                <a16:creationId xmlns:a16="http://schemas.microsoft.com/office/drawing/2014/main" id="{8187715B-C4ED-274A-9CD6-D9FD369A7EF1}"/>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a:extLst>
              <a:ext uri="{FF2B5EF4-FFF2-40B4-BE49-F238E27FC236}">
                <a16:creationId xmlns:a16="http://schemas.microsoft.com/office/drawing/2014/main" id="{9000B1A3-EE83-1346-98FC-CEF0E05BB185}"/>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60897B1F-2EB2-E748-A7A2-A1D048FE326A}"/>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a:extLst>
              <a:ext uri="{FF2B5EF4-FFF2-40B4-BE49-F238E27FC236}">
                <a16:creationId xmlns:a16="http://schemas.microsoft.com/office/drawing/2014/main" id="{A80C6C7D-CC64-D74B-8C21-DD2520313FFE}"/>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a:extLst>
              <a:ext uri="{FF2B5EF4-FFF2-40B4-BE49-F238E27FC236}">
                <a16:creationId xmlns:a16="http://schemas.microsoft.com/office/drawing/2014/main" id="{2B12A6A2-5100-7242-B693-387A88054E05}"/>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a:extLst>
              <a:ext uri="{FF2B5EF4-FFF2-40B4-BE49-F238E27FC236}">
                <a16:creationId xmlns:a16="http://schemas.microsoft.com/office/drawing/2014/main" id="{40A93B10-C9A2-1042-B4BA-2AD446154ACE}"/>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434157678"/>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图文-人物图片">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C06D34E-6C98-5246-B4F3-362BF2C95B0C}"/>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a:extLst>
              <a:ext uri="{FF2B5EF4-FFF2-40B4-BE49-F238E27FC236}">
                <a16:creationId xmlns:a16="http://schemas.microsoft.com/office/drawing/2014/main" id="{05B1584B-A45E-6E4F-A5FE-647FC1B96DA3}"/>
              </a:ext>
            </a:extLst>
          </p:cNvPr>
          <p:cNvSpPr>
            <a:spLocks noGrp="1"/>
          </p:cNvSpPr>
          <p:nvPr>
            <p:ph type="body" sz="quarter" idx="12" hasCustomPrompt="1"/>
          </p:nvPr>
        </p:nvSpPr>
        <p:spPr>
          <a:xfrm>
            <a:off x="514915" y="1374558"/>
            <a:ext cx="6254172" cy="4472060"/>
          </a:xfrm>
          <a:prstGeom prst="rect">
            <a:avLst/>
          </a:prstGeom>
        </p:spPr>
        <p:txBody>
          <a:bodyPr anchor="ctr">
            <a:normAutofit/>
          </a:bodyPr>
          <a:lstStyle>
            <a:lvl1pPr marL="0" indent="0" algn="l">
              <a:lnSpc>
                <a:spcPct val="150000"/>
              </a:lnSpc>
              <a:buNone/>
              <a:defRPr sz="2000" b="1" i="0">
                <a:solidFill>
                  <a:srgbClr val="0060F0"/>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内容</a:t>
            </a:r>
          </a:p>
        </p:txBody>
      </p:sp>
      <p:sp>
        <p:nvSpPr>
          <p:cNvPr id="3" name="图片占位符 2">
            <a:extLst>
              <a:ext uri="{FF2B5EF4-FFF2-40B4-BE49-F238E27FC236}">
                <a16:creationId xmlns:a16="http://schemas.microsoft.com/office/drawing/2014/main" id="{3BC9F8EE-0EF9-5841-892B-3D4E0B26ADE9}"/>
              </a:ext>
            </a:extLst>
          </p:cNvPr>
          <p:cNvSpPr>
            <a:spLocks noGrp="1"/>
          </p:cNvSpPr>
          <p:nvPr>
            <p:ph type="pic" sz="quarter" idx="13" hasCustomPrompt="1"/>
          </p:nvPr>
        </p:nvSpPr>
        <p:spPr>
          <a:xfrm>
            <a:off x="7762869" y="1374558"/>
            <a:ext cx="391421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a:extLst>
              <a:ext uri="{FF2B5EF4-FFF2-40B4-BE49-F238E27FC236}">
                <a16:creationId xmlns:a16="http://schemas.microsoft.com/office/drawing/2014/main" id="{21104DFA-68B6-B34A-8703-CE6120EFCBBD}"/>
              </a:ext>
            </a:extLst>
          </p:cNvPr>
          <p:cNvSpPr>
            <a:spLocks noGrp="1"/>
          </p:cNvSpPr>
          <p:nvPr>
            <p:ph type="body" sz="quarter" idx="14" hasCustomPrompt="1"/>
          </p:nvPr>
        </p:nvSpPr>
        <p:spPr>
          <a:xfrm>
            <a:off x="7762868" y="6008991"/>
            <a:ext cx="3914215" cy="576693"/>
          </a:xfrm>
          <a:prstGeom prst="rect">
            <a:avLst/>
          </a:prstGeom>
        </p:spPr>
        <p:txBody>
          <a:bodyPr>
            <a:normAutofit/>
          </a:bodyPr>
          <a:lstStyle>
            <a:lvl1pPr marL="0" indent="0" algn="r">
              <a:lnSpc>
                <a:spcPct val="120000"/>
              </a:lnSpc>
              <a:buNone/>
              <a:defRPr sz="1200" b="1" i="0">
                <a:solidFill>
                  <a:schemeClr val="tx2"/>
                </a:solidFill>
                <a:latin typeface="TencentSans W7" panose="020C04030202040F0204" pitchFamily="34" charset="-122"/>
                <a:ea typeface="TencentSans W7" panose="020C04030202040F0204" pitchFamily="34" charset="-122"/>
              </a:defRPr>
            </a:lvl1pPr>
            <a:lvl5pPr marL="1269936" indent="0">
              <a:buNone/>
              <a:defRPr/>
            </a:lvl5pPr>
          </a:lstStyle>
          <a:p>
            <a:pPr lvl="0"/>
            <a:r>
              <a:rPr kumimoji="1" lang="zh-CN" altLang="en-US" dirty="0"/>
              <a:t>人物名称</a:t>
            </a:r>
          </a:p>
        </p:txBody>
      </p:sp>
      <p:pic>
        <p:nvPicPr>
          <p:cNvPr id="12" name="图片 11">
            <a:extLst>
              <a:ext uri="{FF2B5EF4-FFF2-40B4-BE49-F238E27FC236}">
                <a16:creationId xmlns:a16="http://schemas.microsoft.com/office/drawing/2014/main" id="{F6112379-6397-AC45-AC19-50BDADEF17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8" name="灯片编号占位符 1">
            <a:extLst>
              <a:ext uri="{FF2B5EF4-FFF2-40B4-BE49-F238E27FC236}">
                <a16:creationId xmlns:a16="http://schemas.microsoft.com/office/drawing/2014/main" id="{0C6263DF-AE36-8249-88D4-C402852A0312}"/>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342316565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图文-单图4">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12795" y="2282829"/>
            <a:ext cx="11158547"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5CD62D9F-884D-294F-A2F5-CCFDD56E74E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a:extLst>
              <a:ext uri="{FF2B5EF4-FFF2-40B4-BE49-F238E27FC236}">
                <a16:creationId xmlns:a16="http://schemas.microsoft.com/office/drawing/2014/main" id="{DAFAF956-DDA2-9F48-AB14-73A87EAB56D6}"/>
              </a:ext>
            </a:extLst>
          </p:cNvPr>
          <p:cNvSpPr>
            <a:spLocks noGrp="1"/>
          </p:cNvSpPr>
          <p:nvPr>
            <p:ph type="body" sz="quarter" idx="16" hasCustomPrompt="1"/>
          </p:nvPr>
        </p:nvSpPr>
        <p:spPr>
          <a:xfrm>
            <a:off x="416350" y="1630274"/>
            <a:ext cx="7198374"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 altLang="zh-CN" sz="1000" dirty="0">
                <a:latin typeface="FZLanTingHei-R-GBK" panose="02000000000000000000" pitchFamily="2" charset="-122"/>
                <a:ea typeface="FZLanTingHei-R-GBK" panose="02000000000000000000" pitchFamily="2" charset="-122"/>
              </a:rPr>
              <a:t>Regular</a:t>
            </a:r>
            <a:r>
              <a:rPr lang="zh-CN" altLang="en"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extLst>
      <p:ext uri="{BB962C8B-B14F-4D97-AF65-F5344CB8AC3E}">
        <p14:creationId xmlns:p14="http://schemas.microsoft.com/office/powerpoint/2010/main" val="112044898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846" y="1185038"/>
            <a:ext cx="11158547"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646" y="5173428"/>
            <a:ext cx="2525485"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45"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8828"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8828"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59097"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59097"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369765192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4765"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3899"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5942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67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49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824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416770226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1533" y="1492258"/>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1533" y="4260936"/>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279" y="1243013"/>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485" lvl="0" indent="-317485"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279" y="4008438"/>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1533" y="1877163"/>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1533" y="4645841"/>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23894452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单图5">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504846" y="1185038"/>
            <a:ext cx="11158547"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文本占位符 3">
            <a:extLst>
              <a:ext uri="{FF2B5EF4-FFF2-40B4-BE49-F238E27FC236}">
                <a16:creationId xmlns:a16="http://schemas.microsoft.com/office/drawing/2014/main" id="{064CDFB9-94B8-4846-AA23-F1B2D35561B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a:extLst>
              <a:ext uri="{FF2B5EF4-FFF2-40B4-BE49-F238E27FC236}">
                <a16:creationId xmlns:a16="http://schemas.microsoft.com/office/drawing/2014/main" id="{6FDAF745-1A5A-0F4A-A32A-F469867BEA62}"/>
              </a:ext>
            </a:extLst>
          </p:cNvPr>
          <p:cNvSpPr>
            <a:spLocks noGrp="1"/>
          </p:cNvSpPr>
          <p:nvPr>
            <p:ph type="body" sz="quarter" idx="23" hasCustomPrompt="1"/>
          </p:nvPr>
        </p:nvSpPr>
        <p:spPr>
          <a:xfrm>
            <a:off x="416646" y="5173428"/>
            <a:ext cx="2525485"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1B6042DB-2922-2340-9279-EB6246F2A92C}"/>
              </a:ext>
            </a:extLst>
          </p:cNvPr>
          <p:cNvSpPr>
            <a:spLocks noGrp="1"/>
          </p:cNvSpPr>
          <p:nvPr>
            <p:ph type="body" sz="quarter" idx="24" hasCustomPrompt="1"/>
          </p:nvPr>
        </p:nvSpPr>
        <p:spPr>
          <a:xfrm>
            <a:off x="416645"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2AD5827A-FD51-0E4B-866A-3D34DBB1B204}"/>
              </a:ext>
            </a:extLst>
          </p:cNvPr>
          <p:cNvSpPr>
            <a:spLocks noGrp="1"/>
          </p:cNvSpPr>
          <p:nvPr>
            <p:ph type="body" sz="quarter" idx="25" hasCustomPrompt="1"/>
          </p:nvPr>
        </p:nvSpPr>
        <p:spPr>
          <a:xfrm>
            <a:off x="4788828"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262040EB-09E6-3F45-846A-7E4FC524C48F}"/>
              </a:ext>
            </a:extLst>
          </p:cNvPr>
          <p:cNvSpPr>
            <a:spLocks noGrp="1"/>
          </p:cNvSpPr>
          <p:nvPr>
            <p:ph type="body" sz="quarter" idx="26" hasCustomPrompt="1"/>
          </p:nvPr>
        </p:nvSpPr>
        <p:spPr>
          <a:xfrm>
            <a:off x="4788828"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a:extLst>
              <a:ext uri="{FF2B5EF4-FFF2-40B4-BE49-F238E27FC236}">
                <a16:creationId xmlns:a16="http://schemas.microsoft.com/office/drawing/2014/main" id="{B534EB0A-48C5-2343-8EBF-F8F30779C9D5}"/>
              </a:ext>
            </a:extLst>
          </p:cNvPr>
          <p:cNvSpPr>
            <a:spLocks noGrp="1"/>
          </p:cNvSpPr>
          <p:nvPr>
            <p:ph type="body" sz="quarter" idx="28" hasCustomPrompt="1"/>
          </p:nvPr>
        </p:nvSpPr>
        <p:spPr>
          <a:xfrm>
            <a:off x="9159097" y="553055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a:extLst>
              <a:ext uri="{FF2B5EF4-FFF2-40B4-BE49-F238E27FC236}">
                <a16:creationId xmlns:a16="http://schemas.microsoft.com/office/drawing/2014/main" id="{BCCA3CA0-BF7A-E94F-A519-A99D1ACD4C0D}"/>
              </a:ext>
            </a:extLst>
          </p:cNvPr>
          <p:cNvSpPr>
            <a:spLocks noGrp="1"/>
          </p:cNvSpPr>
          <p:nvPr>
            <p:ph type="body" sz="quarter" idx="29" hasCustomPrompt="1"/>
          </p:nvPr>
        </p:nvSpPr>
        <p:spPr>
          <a:xfrm>
            <a:off x="9159097" y="5173428"/>
            <a:ext cx="2525484" cy="362807"/>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2539138890"/>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6"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6683"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040" y="3983783"/>
            <a:ext cx="6066291"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3"/>
            <a:ext cx="6059276"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842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853" y="325417"/>
            <a:ext cx="5386843"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0987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633"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0124"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356824542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图文-三图1">
    <p:spTree>
      <p:nvGrpSpPr>
        <p:cNvPr id="1" name=""/>
        <p:cNvGrpSpPr/>
        <p:nvPr/>
      </p:nvGrpSpPr>
      <p:grpSpPr>
        <a:xfrm>
          <a:off x="0" y="0"/>
          <a:ext cx="0" cy="0"/>
          <a:chOff x="0" y="0"/>
          <a:chExt cx="0" cy="0"/>
        </a:xfrm>
      </p:grpSpPr>
      <p:sp>
        <p:nvSpPr>
          <p:cNvPr id="12" name="文本占位符 3">
            <a:extLst>
              <a:ext uri="{FF2B5EF4-FFF2-40B4-BE49-F238E27FC236}">
                <a16:creationId xmlns:a16="http://schemas.microsoft.com/office/drawing/2014/main" id="{4DD6B5D7-C546-8140-86FC-86FF2E0D4509}"/>
              </a:ext>
            </a:extLst>
          </p:cNvPr>
          <p:cNvSpPr>
            <a:spLocks noGrp="1"/>
          </p:cNvSpPr>
          <p:nvPr>
            <p:ph type="body" sz="quarter" idx="24" hasCustomPrompt="1"/>
          </p:nvPr>
        </p:nvSpPr>
        <p:spPr>
          <a:xfrm>
            <a:off x="539099"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a:extLst>
              <a:ext uri="{FF2B5EF4-FFF2-40B4-BE49-F238E27FC236}">
                <a16:creationId xmlns:a16="http://schemas.microsoft.com/office/drawing/2014/main" id="{6538CB21-B3F1-F845-83D8-36774745B7CF}"/>
              </a:ext>
            </a:extLst>
          </p:cNvPr>
          <p:cNvSpPr>
            <a:spLocks noGrp="1"/>
          </p:cNvSpPr>
          <p:nvPr>
            <p:ph type="body" sz="quarter" idx="23" hasCustomPrompt="1"/>
          </p:nvPr>
        </p:nvSpPr>
        <p:spPr>
          <a:xfrm>
            <a:off x="1024369"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666788"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a:extLst>
              <a:ext uri="{FF2B5EF4-FFF2-40B4-BE49-F238E27FC236}">
                <a16:creationId xmlns:a16="http://schemas.microsoft.com/office/drawing/2014/main" id="{16F0DABE-0188-C646-ACEC-E9540C1D3DBE}"/>
              </a:ext>
            </a:extLst>
          </p:cNvPr>
          <p:cNvSpPr>
            <a:spLocks noGrp="1"/>
          </p:cNvSpPr>
          <p:nvPr>
            <p:ph type="pic" sz="quarter" idx="12" hasCustomPrompt="1"/>
          </p:nvPr>
        </p:nvSpPr>
        <p:spPr>
          <a:xfrm>
            <a:off x="4455924"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a:extLst>
              <a:ext uri="{FF2B5EF4-FFF2-40B4-BE49-F238E27FC236}">
                <a16:creationId xmlns:a16="http://schemas.microsoft.com/office/drawing/2014/main" id="{12A91C85-AC8B-0348-AA29-17D6ED21FCD3}"/>
              </a:ext>
            </a:extLst>
          </p:cNvPr>
          <p:cNvSpPr>
            <a:spLocks noGrp="1"/>
          </p:cNvSpPr>
          <p:nvPr>
            <p:ph type="pic" sz="quarter" idx="13" hasCustomPrompt="1"/>
          </p:nvPr>
        </p:nvSpPr>
        <p:spPr>
          <a:xfrm>
            <a:off x="8284471"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24E6E2C6-22F4-ED4F-8D8D-A9D9073EBD14}"/>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a:extLst>
              <a:ext uri="{FF2B5EF4-FFF2-40B4-BE49-F238E27FC236}">
                <a16:creationId xmlns:a16="http://schemas.microsoft.com/office/drawing/2014/main" id="{5ABB388D-2C5B-C043-A47E-9591149F1384}"/>
              </a:ext>
            </a:extLst>
          </p:cNvPr>
          <p:cNvSpPr>
            <a:spLocks noGrp="1"/>
          </p:cNvSpPr>
          <p:nvPr>
            <p:ph type="body" sz="quarter" idx="25" hasCustomPrompt="1"/>
          </p:nvPr>
        </p:nvSpPr>
        <p:spPr>
          <a:xfrm>
            <a:off x="4339640"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F6997C-6539-0E45-8B2B-2D3D98C7B78E}"/>
              </a:ext>
            </a:extLst>
          </p:cNvPr>
          <p:cNvSpPr>
            <a:spLocks noGrp="1"/>
          </p:cNvSpPr>
          <p:nvPr>
            <p:ph type="body" sz="quarter" idx="26" hasCustomPrompt="1"/>
          </p:nvPr>
        </p:nvSpPr>
        <p:spPr>
          <a:xfrm>
            <a:off x="4813551"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a:extLst>
              <a:ext uri="{FF2B5EF4-FFF2-40B4-BE49-F238E27FC236}">
                <a16:creationId xmlns:a16="http://schemas.microsoft.com/office/drawing/2014/main" id="{E0101124-8F23-D846-B219-4307B1AE0271}"/>
              </a:ext>
            </a:extLst>
          </p:cNvPr>
          <p:cNvSpPr>
            <a:spLocks noGrp="1"/>
          </p:cNvSpPr>
          <p:nvPr>
            <p:ph type="body" sz="quarter" idx="27" hasCustomPrompt="1"/>
          </p:nvPr>
        </p:nvSpPr>
        <p:spPr>
          <a:xfrm>
            <a:off x="8168187" y="4755323"/>
            <a:ext cx="3473308"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a:extLst>
              <a:ext uri="{FF2B5EF4-FFF2-40B4-BE49-F238E27FC236}">
                <a16:creationId xmlns:a16="http://schemas.microsoft.com/office/drawing/2014/main" id="{BE0108B4-72F4-984E-9CB1-2BC6D8576CFC}"/>
              </a:ext>
            </a:extLst>
          </p:cNvPr>
          <p:cNvSpPr>
            <a:spLocks noGrp="1"/>
          </p:cNvSpPr>
          <p:nvPr>
            <p:ph type="body" sz="quarter" idx="28" hasCustomPrompt="1"/>
          </p:nvPr>
        </p:nvSpPr>
        <p:spPr>
          <a:xfrm>
            <a:off x="8642146" y="1685052"/>
            <a:ext cx="2525485"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Tree>
    <p:extLst>
      <p:ext uri="{BB962C8B-B14F-4D97-AF65-F5344CB8AC3E}">
        <p14:creationId xmlns:p14="http://schemas.microsoft.com/office/powerpoint/2010/main" val="98567608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图文-三图2">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DF73DF9-07D1-1A4D-927F-7591126EFD7C}"/>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a:extLst>
              <a:ext uri="{FF2B5EF4-FFF2-40B4-BE49-F238E27FC236}">
                <a16:creationId xmlns:a16="http://schemas.microsoft.com/office/drawing/2014/main" id="{FF54204E-750B-2849-AAF9-F09CE6190D86}"/>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662A750A-D359-3B42-A0AC-019BB4F2EDF4}"/>
              </a:ext>
            </a:extLst>
          </p:cNvPr>
          <p:cNvSpPr>
            <a:spLocks noGrp="1"/>
          </p:cNvSpPr>
          <p:nvPr>
            <p:ph type="pic" sz="quarter" idx="14" hasCustomPrompt="1"/>
          </p:nvPr>
        </p:nvSpPr>
        <p:spPr>
          <a:xfrm>
            <a:off x="9133840" y="176066"/>
            <a:ext cx="2910043"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1F13D3DC-037F-A248-82D1-D9D56D14909E}"/>
              </a:ext>
            </a:extLst>
          </p:cNvPr>
          <p:cNvSpPr>
            <a:spLocks noGrp="1"/>
          </p:cNvSpPr>
          <p:nvPr>
            <p:ph type="pic" sz="quarter" idx="15" hasCustomPrompt="1"/>
          </p:nvPr>
        </p:nvSpPr>
        <p:spPr>
          <a:xfrm>
            <a:off x="6056725" y="176065"/>
            <a:ext cx="2910043"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7FCC6A0-5EA8-234C-BAF4-A5EBC621F099}"/>
              </a:ext>
            </a:extLst>
          </p:cNvPr>
          <p:cNvSpPr>
            <a:spLocks noGrp="1"/>
          </p:cNvSpPr>
          <p:nvPr>
            <p:ph type="pic" sz="quarter" idx="16" hasCustomPrompt="1"/>
          </p:nvPr>
        </p:nvSpPr>
        <p:spPr>
          <a:xfrm>
            <a:off x="9133840" y="3488363"/>
            <a:ext cx="2910043"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a:extLst>
              <a:ext uri="{FF2B5EF4-FFF2-40B4-BE49-F238E27FC236}">
                <a16:creationId xmlns:a16="http://schemas.microsoft.com/office/drawing/2014/main" id="{80D05831-8B5B-BC45-AF62-B5D1277A376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73904470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图文-三图3">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C9C7C23-C6B7-3A46-9A01-43E9234D0ADB}"/>
              </a:ext>
            </a:extLst>
          </p:cNvPr>
          <p:cNvSpPr>
            <a:spLocks noGrp="1"/>
          </p:cNvSpPr>
          <p:nvPr>
            <p:ph type="pic" sz="quarter" idx="14" hasCustomPrompt="1"/>
          </p:nvPr>
        </p:nvSpPr>
        <p:spPr>
          <a:xfrm>
            <a:off x="6062548" y="3488365"/>
            <a:ext cx="5959090"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F0BFB879-C87E-A443-80C6-E008645DF481}"/>
              </a:ext>
            </a:extLst>
          </p:cNvPr>
          <p:cNvSpPr>
            <a:spLocks noGrp="1"/>
          </p:cNvSpPr>
          <p:nvPr>
            <p:ph type="pic" sz="quarter" idx="15" hasCustomPrompt="1"/>
          </p:nvPr>
        </p:nvSpPr>
        <p:spPr>
          <a:xfrm>
            <a:off x="6062548" y="176064"/>
            <a:ext cx="2986110"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765D74A2-2D1E-1646-8628-045539BDDA69}"/>
              </a:ext>
            </a:extLst>
          </p:cNvPr>
          <p:cNvSpPr>
            <a:spLocks noGrp="1"/>
          </p:cNvSpPr>
          <p:nvPr>
            <p:ph type="pic" sz="quarter" idx="16" hasCustomPrompt="1"/>
          </p:nvPr>
        </p:nvSpPr>
        <p:spPr>
          <a:xfrm>
            <a:off x="9219022" y="176063"/>
            <a:ext cx="2802616"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a:extLst>
              <a:ext uri="{FF2B5EF4-FFF2-40B4-BE49-F238E27FC236}">
                <a16:creationId xmlns:a16="http://schemas.microsoft.com/office/drawing/2014/main" id="{B637B58B-8395-DF4A-B781-A578D34CEEA3}"/>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a:extLst>
              <a:ext uri="{FF2B5EF4-FFF2-40B4-BE49-F238E27FC236}">
                <a16:creationId xmlns:a16="http://schemas.microsoft.com/office/drawing/2014/main" id="{827BD151-D62C-154B-AF0C-6539C2798E3D}"/>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a:extLst>
              <a:ext uri="{FF2B5EF4-FFF2-40B4-BE49-F238E27FC236}">
                <a16:creationId xmlns:a16="http://schemas.microsoft.com/office/drawing/2014/main" id="{1CEE5A27-36FC-A941-93F8-380CE6EBAD47}"/>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1350274817"/>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图文-四图2">
    <p:spTree>
      <p:nvGrpSpPr>
        <p:cNvPr id="1" name=""/>
        <p:cNvGrpSpPr/>
        <p:nvPr/>
      </p:nvGrpSpPr>
      <p:grpSpPr>
        <a:xfrm>
          <a:off x="0" y="0"/>
          <a:ext cx="0" cy="0"/>
          <a:chOff x="0" y="0"/>
          <a:chExt cx="0" cy="0"/>
        </a:xfrm>
      </p:grpSpPr>
      <p:sp>
        <p:nvSpPr>
          <p:cNvPr id="21" name="文本占位符 3">
            <a:extLst>
              <a:ext uri="{FF2B5EF4-FFF2-40B4-BE49-F238E27FC236}">
                <a16:creationId xmlns:a16="http://schemas.microsoft.com/office/drawing/2014/main" id="{55767F96-943B-4E49-8137-8F4A25736CB8}"/>
              </a:ext>
            </a:extLst>
          </p:cNvPr>
          <p:cNvSpPr>
            <a:spLocks noGrp="1"/>
          </p:cNvSpPr>
          <p:nvPr>
            <p:ph type="body" sz="quarter" idx="25" hasCustomPrompt="1"/>
          </p:nvPr>
        </p:nvSpPr>
        <p:spPr>
          <a:xfrm>
            <a:off x="3449404" y="1978064"/>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a:extLst>
              <a:ext uri="{FF2B5EF4-FFF2-40B4-BE49-F238E27FC236}">
                <a16:creationId xmlns:a16="http://schemas.microsoft.com/office/drawing/2014/main" id="{15DE3700-F972-7D44-8398-44FAAEEA4695}"/>
              </a:ext>
            </a:extLst>
          </p:cNvPr>
          <p:cNvSpPr>
            <a:spLocks noGrp="1"/>
          </p:cNvSpPr>
          <p:nvPr>
            <p:ph type="body" sz="quarter" idx="26" hasCustomPrompt="1"/>
          </p:nvPr>
        </p:nvSpPr>
        <p:spPr>
          <a:xfrm>
            <a:off x="3449404" y="2317764"/>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a:extLst>
              <a:ext uri="{FF2B5EF4-FFF2-40B4-BE49-F238E27FC236}">
                <a16:creationId xmlns:a16="http://schemas.microsoft.com/office/drawing/2014/main" id="{FA72A4C6-BC93-7C49-B506-A90BB5C8435C}"/>
              </a:ext>
            </a:extLst>
          </p:cNvPr>
          <p:cNvSpPr>
            <a:spLocks noGrp="1"/>
          </p:cNvSpPr>
          <p:nvPr>
            <p:ph type="body" sz="quarter" idx="27" hasCustomPrompt="1"/>
          </p:nvPr>
        </p:nvSpPr>
        <p:spPr>
          <a:xfrm>
            <a:off x="9303349" y="1976660"/>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a:extLst>
              <a:ext uri="{FF2B5EF4-FFF2-40B4-BE49-F238E27FC236}">
                <a16:creationId xmlns:a16="http://schemas.microsoft.com/office/drawing/2014/main" id="{D182F0C5-70F3-CF4D-AC4B-E56FE8D06648}"/>
              </a:ext>
            </a:extLst>
          </p:cNvPr>
          <p:cNvSpPr>
            <a:spLocks noGrp="1"/>
          </p:cNvSpPr>
          <p:nvPr>
            <p:ph type="body" sz="quarter" idx="28" hasCustomPrompt="1"/>
          </p:nvPr>
        </p:nvSpPr>
        <p:spPr>
          <a:xfrm>
            <a:off x="9303349" y="2316360"/>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a:extLst>
              <a:ext uri="{FF2B5EF4-FFF2-40B4-BE49-F238E27FC236}">
                <a16:creationId xmlns:a16="http://schemas.microsoft.com/office/drawing/2014/main" id="{4AFA75C3-89A4-724B-98D2-031659E22DA0}"/>
              </a:ext>
            </a:extLst>
          </p:cNvPr>
          <p:cNvSpPr>
            <a:spLocks noGrp="1"/>
          </p:cNvSpPr>
          <p:nvPr>
            <p:ph type="body" sz="quarter" idx="29" hasCustomPrompt="1"/>
          </p:nvPr>
        </p:nvSpPr>
        <p:spPr>
          <a:xfrm>
            <a:off x="9303349" y="4286289"/>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a:extLst>
              <a:ext uri="{FF2B5EF4-FFF2-40B4-BE49-F238E27FC236}">
                <a16:creationId xmlns:a16="http://schemas.microsoft.com/office/drawing/2014/main" id="{1806EB1A-F2E4-D14D-8C5D-8FDA59E39863}"/>
              </a:ext>
            </a:extLst>
          </p:cNvPr>
          <p:cNvSpPr>
            <a:spLocks noGrp="1"/>
          </p:cNvSpPr>
          <p:nvPr>
            <p:ph type="body" sz="quarter" idx="30" hasCustomPrompt="1"/>
          </p:nvPr>
        </p:nvSpPr>
        <p:spPr>
          <a:xfrm>
            <a:off x="9303349" y="4625989"/>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a:extLst>
              <a:ext uri="{FF2B5EF4-FFF2-40B4-BE49-F238E27FC236}">
                <a16:creationId xmlns:a16="http://schemas.microsoft.com/office/drawing/2014/main" id="{097A918D-FCCE-3F4B-944A-5A9D8C3456A7}"/>
              </a:ext>
            </a:extLst>
          </p:cNvPr>
          <p:cNvSpPr>
            <a:spLocks noGrp="1"/>
          </p:cNvSpPr>
          <p:nvPr>
            <p:ph type="body" sz="quarter" idx="31" hasCustomPrompt="1"/>
          </p:nvPr>
        </p:nvSpPr>
        <p:spPr>
          <a:xfrm>
            <a:off x="3449404" y="4289241"/>
            <a:ext cx="2525484" cy="338296"/>
          </a:xfrm>
          <a:prstGeom prst="rect">
            <a:avLst/>
          </a:prstGeom>
        </p:spPr>
        <p:txBody>
          <a:bodyPr anchor="ctr"/>
          <a:lstStyle>
            <a:lvl1pPr marL="0" indent="0" algn="l">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a:extLst>
              <a:ext uri="{FF2B5EF4-FFF2-40B4-BE49-F238E27FC236}">
                <a16:creationId xmlns:a16="http://schemas.microsoft.com/office/drawing/2014/main" id="{BAEE9C41-026B-2441-BA32-847BBFD6A649}"/>
              </a:ext>
            </a:extLst>
          </p:cNvPr>
          <p:cNvSpPr>
            <a:spLocks noGrp="1"/>
          </p:cNvSpPr>
          <p:nvPr>
            <p:ph type="body" sz="quarter" idx="32" hasCustomPrompt="1"/>
          </p:nvPr>
        </p:nvSpPr>
        <p:spPr>
          <a:xfrm>
            <a:off x="3449404" y="4628941"/>
            <a:ext cx="252548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829805"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a:extLst>
              <a:ext uri="{FF2B5EF4-FFF2-40B4-BE49-F238E27FC236}">
                <a16:creationId xmlns:a16="http://schemas.microsoft.com/office/drawing/2014/main" id="{C6C640E5-5F3E-B143-904E-13A139A27219}"/>
              </a:ext>
            </a:extLst>
          </p:cNvPr>
          <p:cNvSpPr>
            <a:spLocks noGrp="1"/>
          </p:cNvSpPr>
          <p:nvPr>
            <p:ph type="pic" sz="quarter" idx="14" hasCustomPrompt="1"/>
          </p:nvPr>
        </p:nvSpPr>
        <p:spPr>
          <a:xfrm>
            <a:off x="829805"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a:extLst>
              <a:ext uri="{FF2B5EF4-FFF2-40B4-BE49-F238E27FC236}">
                <a16:creationId xmlns:a16="http://schemas.microsoft.com/office/drawing/2014/main" id="{53474B48-21C2-3148-9F1B-55480F40E5D1}"/>
              </a:ext>
            </a:extLst>
          </p:cNvPr>
          <p:cNvSpPr>
            <a:spLocks noGrp="1"/>
          </p:cNvSpPr>
          <p:nvPr>
            <p:ph type="pic" sz="quarter" idx="15" hasCustomPrompt="1"/>
          </p:nvPr>
        </p:nvSpPr>
        <p:spPr>
          <a:xfrm>
            <a:off x="6679057"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a:extLst>
              <a:ext uri="{FF2B5EF4-FFF2-40B4-BE49-F238E27FC236}">
                <a16:creationId xmlns:a16="http://schemas.microsoft.com/office/drawing/2014/main" id="{7A691898-7B35-E74B-B1D8-B73E58C93175}"/>
              </a:ext>
            </a:extLst>
          </p:cNvPr>
          <p:cNvSpPr>
            <a:spLocks noGrp="1"/>
          </p:cNvSpPr>
          <p:nvPr>
            <p:ph type="pic" sz="quarter" idx="16" hasCustomPrompt="1"/>
          </p:nvPr>
        </p:nvSpPr>
        <p:spPr>
          <a:xfrm>
            <a:off x="6679057"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a:extLst>
              <a:ext uri="{FF2B5EF4-FFF2-40B4-BE49-F238E27FC236}">
                <a16:creationId xmlns:a16="http://schemas.microsoft.com/office/drawing/2014/main" id="{DE9101A6-4174-8847-AE8C-EFB5A56F5FC7}"/>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520714814"/>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图文-四图1">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68E1DED5-97D6-4B4A-AED8-6B32E642DB4B}"/>
              </a:ext>
            </a:extLst>
          </p:cNvPr>
          <p:cNvSpPr>
            <a:spLocks noGrp="1"/>
          </p:cNvSpPr>
          <p:nvPr>
            <p:ph type="body" sz="quarter" idx="25" hasCustomPrompt="1"/>
          </p:nvPr>
        </p:nvSpPr>
        <p:spPr>
          <a:xfrm>
            <a:off x="935721"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a:extLst>
              <a:ext uri="{FF2B5EF4-FFF2-40B4-BE49-F238E27FC236}">
                <a16:creationId xmlns:a16="http://schemas.microsoft.com/office/drawing/2014/main" id="{AF393931-A70C-B045-B21D-CDAC4372C4DE}"/>
              </a:ext>
            </a:extLst>
          </p:cNvPr>
          <p:cNvSpPr>
            <a:spLocks noGrp="1"/>
          </p:cNvSpPr>
          <p:nvPr>
            <p:ph type="body" sz="quarter" idx="26" hasCustomPrompt="1"/>
          </p:nvPr>
        </p:nvSpPr>
        <p:spPr>
          <a:xfrm>
            <a:off x="1074808"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a:extLst>
              <a:ext uri="{FF2B5EF4-FFF2-40B4-BE49-F238E27FC236}">
                <a16:creationId xmlns:a16="http://schemas.microsoft.com/office/drawing/2014/main" id="{DC470E06-A184-694A-BE1B-1F1EF9651747}"/>
              </a:ext>
            </a:extLst>
          </p:cNvPr>
          <p:cNvSpPr>
            <a:spLocks noGrp="1"/>
          </p:cNvSpPr>
          <p:nvPr>
            <p:ph type="body" sz="quarter" idx="27" hasCustomPrompt="1"/>
          </p:nvPr>
        </p:nvSpPr>
        <p:spPr>
          <a:xfrm>
            <a:off x="3531193"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95D5F807-D0E0-EC44-A47A-B4E7A83947C6}"/>
              </a:ext>
            </a:extLst>
          </p:cNvPr>
          <p:cNvSpPr>
            <a:spLocks noGrp="1"/>
          </p:cNvSpPr>
          <p:nvPr>
            <p:ph type="body" sz="quarter" idx="28" hasCustomPrompt="1"/>
          </p:nvPr>
        </p:nvSpPr>
        <p:spPr>
          <a:xfrm>
            <a:off x="3670280"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a:extLst>
              <a:ext uri="{FF2B5EF4-FFF2-40B4-BE49-F238E27FC236}">
                <a16:creationId xmlns:a16="http://schemas.microsoft.com/office/drawing/2014/main" id="{95BE16FE-15C5-D84B-BD11-D69C99CF307A}"/>
              </a:ext>
            </a:extLst>
          </p:cNvPr>
          <p:cNvSpPr>
            <a:spLocks noGrp="1"/>
          </p:cNvSpPr>
          <p:nvPr>
            <p:ph type="body" sz="quarter" idx="29" hasCustomPrompt="1"/>
          </p:nvPr>
        </p:nvSpPr>
        <p:spPr>
          <a:xfrm>
            <a:off x="6131609"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CC6FF825-5AF9-BC4A-9A66-5B60B6AE8E4C}"/>
              </a:ext>
            </a:extLst>
          </p:cNvPr>
          <p:cNvSpPr>
            <a:spLocks noGrp="1"/>
          </p:cNvSpPr>
          <p:nvPr>
            <p:ph type="body" sz="quarter" idx="30" hasCustomPrompt="1"/>
          </p:nvPr>
        </p:nvSpPr>
        <p:spPr>
          <a:xfrm>
            <a:off x="6270696"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a:extLst>
              <a:ext uri="{FF2B5EF4-FFF2-40B4-BE49-F238E27FC236}">
                <a16:creationId xmlns:a16="http://schemas.microsoft.com/office/drawing/2014/main" id="{4EAF9097-8D44-C94B-AFAF-308C9A092EDC}"/>
              </a:ext>
            </a:extLst>
          </p:cNvPr>
          <p:cNvSpPr>
            <a:spLocks noGrp="1"/>
          </p:cNvSpPr>
          <p:nvPr>
            <p:ph type="body" sz="quarter" idx="31" hasCustomPrompt="1"/>
          </p:nvPr>
        </p:nvSpPr>
        <p:spPr>
          <a:xfrm>
            <a:off x="8725117" y="4323174"/>
            <a:ext cx="2525484" cy="368622"/>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a:extLst>
              <a:ext uri="{FF2B5EF4-FFF2-40B4-BE49-F238E27FC236}">
                <a16:creationId xmlns:a16="http://schemas.microsoft.com/office/drawing/2014/main" id="{C05278A5-B4F1-954B-A3CF-5517C18C4309}"/>
              </a:ext>
            </a:extLst>
          </p:cNvPr>
          <p:cNvSpPr>
            <a:spLocks noGrp="1"/>
          </p:cNvSpPr>
          <p:nvPr>
            <p:ph type="body" sz="quarter" idx="32" hasCustomPrompt="1"/>
          </p:nvPr>
        </p:nvSpPr>
        <p:spPr>
          <a:xfrm>
            <a:off x="8864204" y="4680436"/>
            <a:ext cx="2244388"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a:extLst>
              <a:ext uri="{FF2B5EF4-FFF2-40B4-BE49-F238E27FC236}">
                <a16:creationId xmlns:a16="http://schemas.microsoft.com/office/drawing/2014/main" id="{1B3AF1DA-E0D8-924B-8F43-79590FD282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4" name="灯片编号占位符 1">
            <a:extLst>
              <a:ext uri="{FF2B5EF4-FFF2-40B4-BE49-F238E27FC236}">
                <a16:creationId xmlns:a16="http://schemas.microsoft.com/office/drawing/2014/main" id="{4962DD0C-1383-6C40-9317-5C16CF53A230}"/>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5" name="Picture Placeholder 8">
            <a:extLst>
              <a:ext uri="{FF2B5EF4-FFF2-40B4-BE49-F238E27FC236}">
                <a16:creationId xmlns:a16="http://schemas.microsoft.com/office/drawing/2014/main" id="{803C8D85-F895-0742-8B3C-A14369D40718}"/>
              </a:ext>
            </a:extLst>
          </p:cNvPr>
          <p:cNvSpPr>
            <a:spLocks noGrp="1"/>
          </p:cNvSpPr>
          <p:nvPr>
            <p:ph type="pic" sz="quarter" idx="12" hasCustomPrompt="1"/>
          </p:nvPr>
        </p:nvSpPr>
        <p:spPr>
          <a:xfrm>
            <a:off x="103377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a:extLst>
              <a:ext uri="{FF2B5EF4-FFF2-40B4-BE49-F238E27FC236}">
                <a16:creationId xmlns:a16="http://schemas.microsoft.com/office/drawing/2014/main" id="{5AD1CBFD-D51C-AF43-B96C-BD095600BF6E}"/>
              </a:ext>
            </a:extLst>
          </p:cNvPr>
          <p:cNvSpPr>
            <a:spLocks noGrp="1"/>
          </p:cNvSpPr>
          <p:nvPr>
            <p:ph type="pic" sz="quarter" idx="13" hasCustomPrompt="1"/>
          </p:nvPr>
        </p:nvSpPr>
        <p:spPr>
          <a:xfrm>
            <a:off x="363156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CA859CAB-8D44-0647-913C-627924496E45}"/>
              </a:ext>
            </a:extLst>
          </p:cNvPr>
          <p:cNvSpPr>
            <a:spLocks noGrp="1"/>
          </p:cNvSpPr>
          <p:nvPr>
            <p:ph type="pic" sz="quarter" idx="14" hasCustomPrompt="1"/>
          </p:nvPr>
        </p:nvSpPr>
        <p:spPr>
          <a:xfrm>
            <a:off x="622935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9368F8AB-CCF8-0E45-8127-5F49E006E69D}"/>
              </a:ext>
            </a:extLst>
          </p:cNvPr>
          <p:cNvSpPr>
            <a:spLocks noGrp="1"/>
          </p:cNvSpPr>
          <p:nvPr>
            <p:ph type="pic" sz="quarter" idx="15" hasCustomPrompt="1"/>
          </p:nvPr>
        </p:nvSpPr>
        <p:spPr>
          <a:xfrm>
            <a:off x="882714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577" indent="-228577"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a:extLst>
              <a:ext uri="{FF2B5EF4-FFF2-40B4-BE49-F238E27FC236}">
                <a16:creationId xmlns:a16="http://schemas.microsoft.com/office/drawing/2014/main" id="{41E30E25-C521-BF4D-9A66-F9018AB4A25D}"/>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2663310435"/>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图文-四图3">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5E395CCD-E508-4744-A14B-51F4DD5857D7}"/>
              </a:ext>
            </a:extLst>
          </p:cNvPr>
          <p:cNvSpPr>
            <a:spLocks noGrp="1"/>
          </p:cNvSpPr>
          <p:nvPr>
            <p:ph type="pic" sz="quarter" idx="14" hasCustomPrompt="1"/>
          </p:nvPr>
        </p:nvSpPr>
        <p:spPr>
          <a:xfrm>
            <a:off x="9212453" y="171309"/>
            <a:ext cx="2809185"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565853D2-96F5-5449-AD81-D832C300A130}"/>
              </a:ext>
            </a:extLst>
          </p:cNvPr>
          <p:cNvSpPr>
            <a:spLocks noGrp="1"/>
          </p:cNvSpPr>
          <p:nvPr>
            <p:ph type="pic" sz="quarter" idx="13" hasCustomPrompt="1"/>
          </p:nvPr>
        </p:nvSpPr>
        <p:spPr>
          <a:xfrm>
            <a:off x="6056725" y="3488365"/>
            <a:ext cx="2979542"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755E37C-CFF1-1049-89E8-C2A00755B9A7}"/>
              </a:ext>
            </a:extLst>
          </p:cNvPr>
          <p:cNvSpPr>
            <a:spLocks noGrp="1"/>
          </p:cNvSpPr>
          <p:nvPr>
            <p:ph type="pic" sz="quarter" idx="15" hasCustomPrompt="1"/>
          </p:nvPr>
        </p:nvSpPr>
        <p:spPr>
          <a:xfrm>
            <a:off x="6056725" y="171309"/>
            <a:ext cx="2979542"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6032AB03-98B3-FF4D-9F81-A35A6CB01E2A}"/>
              </a:ext>
            </a:extLst>
          </p:cNvPr>
          <p:cNvSpPr>
            <a:spLocks noGrp="1"/>
          </p:cNvSpPr>
          <p:nvPr>
            <p:ph type="pic" sz="quarter" idx="16" hasCustomPrompt="1"/>
          </p:nvPr>
        </p:nvSpPr>
        <p:spPr>
          <a:xfrm>
            <a:off x="9212453" y="3488363"/>
            <a:ext cx="2809185"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a:extLst>
              <a:ext uri="{FF2B5EF4-FFF2-40B4-BE49-F238E27FC236}">
                <a16:creationId xmlns:a16="http://schemas.microsoft.com/office/drawing/2014/main" id="{7D3FD0F9-6E73-694D-897F-3A7766F89052}"/>
              </a:ext>
            </a:extLst>
          </p:cNvPr>
          <p:cNvSpPr>
            <a:spLocks noGrp="1"/>
          </p:cNvSpPr>
          <p:nvPr>
            <p:ph type="body" sz="quarter" idx="17" hasCustomPrompt="1"/>
          </p:nvPr>
        </p:nvSpPr>
        <p:spPr>
          <a:xfrm>
            <a:off x="416854" y="325417"/>
            <a:ext cx="5167831"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a:extLst>
              <a:ext uri="{FF2B5EF4-FFF2-40B4-BE49-F238E27FC236}">
                <a16:creationId xmlns:a16="http://schemas.microsoft.com/office/drawing/2014/main" id="{EA1956A3-B2BB-B54A-8723-6F047785AEF1}"/>
              </a:ext>
            </a:extLst>
          </p:cNvPr>
          <p:cNvSpPr>
            <a:spLocks noGrp="1"/>
          </p:cNvSpPr>
          <p:nvPr>
            <p:ph type="body" sz="quarter" idx="19" hasCustomPrompt="1"/>
          </p:nvPr>
        </p:nvSpPr>
        <p:spPr>
          <a:xfrm>
            <a:off x="414057" y="3103917"/>
            <a:ext cx="4341247"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483" indent="0">
              <a:buNone/>
              <a:defRPr sz="1200"/>
            </a:lvl2pPr>
            <a:lvl3pPr marL="634967" indent="0">
              <a:buNone/>
              <a:defRPr sz="1200"/>
            </a:lvl3pPr>
            <a:lvl4pPr marL="952452" indent="0">
              <a:buNone/>
              <a:defRPr sz="1200"/>
            </a:lvl4pPr>
            <a:lvl5pPr marL="1269936"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a:extLst>
              <a:ext uri="{FF2B5EF4-FFF2-40B4-BE49-F238E27FC236}">
                <a16:creationId xmlns:a16="http://schemas.microsoft.com/office/drawing/2014/main" id="{1A68F221-F9FF-454F-9E18-4B5A9495872E}"/>
              </a:ext>
            </a:extLst>
          </p:cNvPr>
          <p:cNvSpPr>
            <a:spLocks noGrp="1"/>
          </p:cNvSpPr>
          <p:nvPr>
            <p:ph type="body" sz="quarter" idx="18" hasCustomPrompt="1"/>
          </p:nvPr>
        </p:nvSpPr>
        <p:spPr>
          <a:xfrm>
            <a:off x="416854" y="2533642"/>
            <a:ext cx="2521977" cy="434975"/>
          </a:xfrm>
          <a:prstGeom prst="rect">
            <a:avLst/>
          </a:prstGeom>
        </p:spPr>
        <p:txBody>
          <a:bodyPr/>
          <a:lstStyle>
            <a:lvl1pPr marL="0" indent="0">
              <a:buNone/>
              <a:defRPr sz="2400" b="1" i="0">
                <a:solidFill>
                  <a:schemeClr val="tx2"/>
                </a:solidFill>
                <a:latin typeface="TencentSans W7" panose="020C04030202040F0204" pitchFamily="34" charset="-122"/>
                <a:ea typeface="TencentSans W7" panose="020C04030202040F0204" pitchFamily="34" charset="-122"/>
              </a:defRPr>
            </a:lvl1pPr>
          </a:lstStyle>
          <a:p>
            <a:pPr lvl="0"/>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236452850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图文-四图4">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2612E835-36E0-6745-929C-BECEA477D875}"/>
              </a:ext>
            </a:extLst>
          </p:cNvPr>
          <p:cNvSpPr>
            <a:spLocks noGrp="1"/>
          </p:cNvSpPr>
          <p:nvPr>
            <p:ph type="pic" sz="quarter" idx="11" hasCustomPrompt="1"/>
          </p:nvPr>
        </p:nvSpPr>
        <p:spPr>
          <a:xfrm>
            <a:off x="-7256"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a:extLst>
              <a:ext uri="{FF2B5EF4-FFF2-40B4-BE49-F238E27FC236}">
                <a16:creationId xmlns:a16="http://schemas.microsoft.com/office/drawing/2014/main" id="{CDE98053-FE0C-6B4B-9526-836AEF4D62C9}"/>
              </a:ext>
            </a:extLst>
          </p:cNvPr>
          <p:cNvSpPr>
            <a:spLocks noGrp="1"/>
          </p:cNvSpPr>
          <p:nvPr>
            <p:ph type="pic" sz="quarter" idx="12" hasCustomPrompt="1"/>
          </p:nvPr>
        </p:nvSpPr>
        <p:spPr>
          <a:xfrm>
            <a:off x="3052122"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a:extLst>
              <a:ext uri="{FF2B5EF4-FFF2-40B4-BE49-F238E27FC236}">
                <a16:creationId xmlns:a16="http://schemas.microsoft.com/office/drawing/2014/main" id="{547DFFD5-6E07-1544-9ABB-3B45D9D48E79}"/>
              </a:ext>
            </a:extLst>
          </p:cNvPr>
          <p:cNvSpPr>
            <a:spLocks noGrp="1"/>
          </p:cNvSpPr>
          <p:nvPr>
            <p:ph type="pic" sz="quarter" idx="13" hasCustomPrompt="1"/>
          </p:nvPr>
        </p:nvSpPr>
        <p:spPr>
          <a:xfrm>
            <a:off x="6111499"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a:extLst>
              <a:ext uri="{FF2B5EF4-FFF2-40B4-BE49-F238E27FC236}">
                <a16:creationId xmlns:a16="http://schemas.microsoft.com/office/drawing/2014/main" id="{DE30C907-BF64-0E47-9531-F4B5CB22D5FE}"/>
              </a:ext>
            </a:extLst>
          </p:cNvPr>
          <p:cNvSpPr>
            <a:spLocks noGrp="1"/>
          </p:cNvSpPr>
          <p:nvPr>
            <p:ph type="pic" sz="quarter" idx="14" hasCustomPrompt="1"/>
          </p:nvPr>
        </p:nvSpPr>
        <p:spPr>
          <a:xfrm>
            <a:off x="9170878"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485" lvl="0" indent="-317485" algn="ctr"/>
            <a:r>
              <a:rPr kumimoji="1" lang="zh-CN" altLang="en-US" dirty="0"/>
              <a:t>点击添加图片</a:t>
            </a:r>
          </a:p>
        </p:txBody>
      </p:sp>
      <p:sp>
        <p:nvSpPr>
          <p:cNvPr id="7" name="矩形">
            <a:extLst>
              <a:ext uri="{FF2B5EF4-FFF2-40B4-BE49-F238E27FC236}">
                <a16:creationId xmlns:a16="http://schemas.microsoft.com/office/drawing/2014/main" id="{F8AD1192-3E58-524C-ADC0-D9577D30801E}"/>
              </a:ext>
            </a:extLst>
          </p:cNvPr>
          <p:cNvSpPr/>
          <p:nvPr userDrawn="1"/>
        </p:nvSpPr>
        <p:spPr>
          <a:xfrm>
            <a:off x="794" y="3388466"/>
            <a:ext cx="12190412" cy="3481410"/>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20" name="文本占位符 3">
            <a:extLst>
              <a:ext uri="{FF2B5EF4-FFF2-40B4-BE49-F238E27FC236}">
                <a16:creationId xmlns:a16="http://schemas.microsoft.com/office/drawing/2014/main" id="{27ED4B11-F4E1-CE41-B696-F85CB00316AE}"/>
              </a:ext>
            </a:extLst>
          </p:cNvPr>
          <p:cNvSpPr>
            <a:spLocks noGrp="1"/>
          </p:cNvSpPr>
          <p:nvPr>
            <p:ph type="body" sz="quarter" idx="23" hasCustomPrompt="1"/>
          </p:nvPr>
        </p:nvSpPr>
        <p:spPr>
          <a:xfrm>
            <a:off x="458829" y="5122328"/>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a:extLst>
              <a:ext uri="{FF2B5EF4-FFF2-40B4-BE49-F238E27FC236}">
                <a16:creationId xmlns:a16="http://schemas.microsoft.com/office/drawing/2014/main" id="{B4E1186A-DC42-4A44-959F-C7A21E3B4A7C}"/>
              </a:ext>
            </a:extLst>
          </p:cNvPr>
          <p:cNvSpPr>
            <a:spLocks noGrp="1"/>
          </p:cNvSpPr>
          <p:nvPr>
            <p:ph type="body" sz="quarter" idx="24" hasCustomPrompt="1"/>
          </p:nvPr>
        </p:nvSpPr>
        <p:spPr>
          <a:xfrm>
            <a:off x="451210" y="5530554"/>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a:extLst>
              <a:ext uri="{FF2B5EF4-FFF2-40B4-BE49-F238E27FC236}">
                <a16:creationId xmlns:a16="http://schemas.microsoft.com/office/drawing/2014/main" id="{C8D90DC6-3D69-2541-A062-0DF680965809}"/>
              </a:ext>
            </a:extLst>
          </p:cNvPr>
          <p:cNvSpPr>
            <a:spLocks noGrp="1"/>
          </p:cNvSpPr>
          <p:nvPr>
            <p:ph type="body" sz="quarter" idx="25" hasCustomPrompt="1"/>
          </p:nvPr>
        </p:nvSpPr>
        <p:spPr>
          <a:xfrm>
            <a:off x="350515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a:extLst>
              <a:ext uri="{FF2B5EF4-FFF2-40B4-BE49-F238E27FC236}">
                <a16:creationId xmlns:a16="http://schemas.microsoft.com/office/drawing/2014/main" id="{38A1058D-2147-7F48-AF29-2610B687D12E}"/>
              </a:ext>
            </a:extLst>
          </p:cNvPr>
          <p:cNvSpPr>
            <a:spLocks noGrp="1"/>
          </p:cNvSpPr>
          <p:nvPr>
            <p:ph type="body" sz="quarter" idx="26" hasCustomPrompt="1"/>
          </p:nvPr>
        </p:nvSpPr>
        <p:spPr>
          <a:xfrm>
            <a:off x="349753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a:extLst>
              <a:ext uri="{FF2B5EF4-FFF2-40B4-BE49-F238E27FC236}">
                <a16:creationId xmlns:a16="http://schemas.microsoft.com/office/drawing/2014/main" id="{57BBE337-CE54-DF47-AAF8-65688ED9C4CF}"/>
              </a:ext>
            </a:extLst>
          </p:cNvPr>
          <p:cNvSpPr>
            <a:spLocks noGrp="1"/>
          </p:cNvSpPr>
          <p:nvPr>
            <p:ph type="body" sz="quarter" idx="27" hasCustomPrompt="1"/>
          </p:nvPr>
        </p:nvSpPr>
        <p:spPr>
          <a:xfrm>
            <a:off x="6572127"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a:extLst>
              <a:ext uri="{FF2B5EF4-FFF2-40B4-BE49-F238E27FC236}">
                <a16:creationId xmlns:a16="http://schemas.microsoft.com/office/drawing/2014/main" id="{8A8936F5-8042-A945-84CC-DEBD36E015E9}"/>
              </a:ext>
            </a:extLst>
          </p:cNvPr>
          <p:cNvSpPr>
            <a:spLocks noGrp="1"/>
          </p:cNvSpPr>
          <p:nvPr>
            <p:ph type="body" sz="quarter" idx="28" hasCustomPrompt="1"/>
          </p:nvPr>
        </p:nvSpPr>
        <p:spPr>
          <a:xfrm>
            <a:off x="6564508"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a:extLst>
              <a:ext uri="{FF2B5EF4-FFF2-40B4-BE49-F238E27FC236}">
                <a16:creationId xmlns:a16="http://schemas.microsoft.com/office/drawing/2014/main" id="{F2A070CF-741E-734D-8A24-15DEB020A189}"/>
              </a:ext>
            </a:extLst>
          </p:cNvPr>
          <p:cNvSpPr>
            <a:spLocks noGrp="1"/>
          </p:cNvSpPr>
          <p:nvPr>
            <p:ph type="body" sz="quarter" idx="29" hasCustomPrompt="1"/>
          </p:nvPr>
        </p:nvSpPr>
        <p:spPr>
          <a:xfrm>
            <a:off x="9627406" y="5124107"/>
            <a:ext cx="2092839" cy="464004"/>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a:extLst>
              <a:ext uri="{FF2B5EF4-FFF2-40B4-BE49-F238E27FC236}">
                <a16:creationId xmlns:a16="http://schemas.microsoft.com/office/drawing/2014/main" id="{E6345616-C7AD-A647-AFB0-E068B6E4E089}"/>
              </a:ext>
            </a:extLst>
          </p:cNvPr>
          <p:cNvSpPr>
            <a:spLocks noGrp="1"/>
          </p:cNvSpPr>
          <p:nvPr>
            <p:ph type="body" sz="quarter" idx="30" hasCustomPrompt="1"/>
          </p:nvPr>
        </p:nvSpPr>
        <p:spPr>
          <a:xfrm>
            <a:off x="9619787" y="5532333"/>
            <a:ext cx="2092839"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a:extLst>
              <a:ext uri="{FF2B5EF4-FFF2-40B4-BE49-F238E27FC236}">
                <a16:creationId xmlns:a16="http://schemas.microsoft.com/office/drawing/2014/main" id="{A477FB35-3D68-D54B-8B14-D03F8B1B7C52}"/>
              </a:ext>
            </a:extLst>
          </p:cNvPr>
          <p:cNvSpPr>
            <a:spLocks noGrp="1"/>
          </p:cNvSpPr>
          <p:nvPr>
            <p:ph type="sldNum" sz="quarter" idx="10"/>
          </p:nvPr>
        </p:nvSpPr>
        <p:spPr>
          <a:xfrm>
            <a:off x="11684579" y="6540502"/>
            <a:ext cx="23240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28" name="文本占位符 3">
            <a:extLst>
              <a:ext uri="{FF2B5EF4-FFF2-40B4-BE49-F238E27FC236}">
                <a16:creationId xmlns:a16="http://schemas.microsoft.com/office/drawing/2014/main" id="{BA1C6BBD-C037-964B-B011-B94D5797D678}"/>
              </a:ext>
            </a:extLst>
          </p:cNvPr>
          <p:cNvSpPr>
            <a:spLocks noGrp="1"/>
          </p:cNvSpPr>
          <p:nvPr>
            <p:ph type="body" sz="quarter" idx="17" hasCustomPrompt="1"/>
          </p:nvPr>
        </p:nvSpPr>
        <p:spPr>
          <a:xfrm>
            <a:off x="416853" y="325417"/>
            <a:ext cx="6352234"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97608228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图文-六图1">
    <p:spTree>
      <p:nvGrpSpPr>
        <p:cNvPr id="1" name=""/>
        <p:cNvGrpSpPr/>
        <p:nvPr/>
      </p:nvGrpSpPr>
      <p:grpSpPr>
        <a:xfrm>
          <a:off x="0" y="0"/>
          <a:ext cx="0" cy="0"/>
          <a:chOff x="0" y="0"/>
          <a:chExt cx="0" cy="0"/>
        </a:xfrm>
      </p:grpSpPr>
      <p:sp>
        <p:nvSpPr>
          <p:cNvPr id="11" name="图片占位符 2">
            <a:extLst>
              <a:ext uri="{FF2B5EF4-FFF2-40B4-BE49-F238E27FC236}">
                <a16:creationId xmlns:a16="http://schemas.microsoft.com/office/drawing/2014/main" id="{7D2255BF-A18D-3F4F-9EBA-8D8BF89E7B78}"/>
              </a:ext>
            </a:extLst>
          </p:cNvPr>
          <p:cNvSpPr>
            <a:spLocks noGrp="1"/>
          </p:cNvSpPr>
          <p:nvPr>
            <p:ph type="pic" sz="quarter" idx="15" hasCustomPrompt="1"/>
          </p:nvPr>
        </p:nvSpPr>
        <p:spPr>
          <a:xfrm>
            <a:off x="856451" y="1856208"/>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a:extLst>
              <a:ext uri="{FF2B5EF4-FFF2-40B4-BE49-F238E27FC236}">
                <a16:creationId xmlns:a16="http://schemas.microsoft.com/office/drawing/2014/main" id="{81762D4F-3C9A-AC4E-AA15-46BD69C9E6C7}"/>
              </a:ext>
            </a:extLst>
          </p:cNvPr>
          <p:cNvSpPr>
            <a:spLocks noGrp="1"/>
          </p:cNvSpPr>
          <p:nvPr>
            <p:ph type="pic" sz="quarter" idx="16" hasCustomPrompt="1"/>
          </p:nvPr>
        </p:nvSpPr>
        <p:spPr>
          <a:xfrm>
            <a:off x="4475630" y="1856207"/>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a:extLst>
              <a:ext uri="{FF2B5EF4-FFF2-40B4-BE49-F238E27FC236}">
                <a16:creationId xmlns:a16="http://schemas.microsoft.com/office/drawing/2014/main" id="{F8693428-E40E-F940-866C-47FB67D30EFB}"/>
              </a:ext>
            </a:extLst>
          </p:cNvPr>
          <p:cNvSpPr>
            <a:spLocks noGrp="1"/>
          </p:cNvSpPr>
          <p:nvPr>
            <p:ph type="pic" sz="quarter" idx="17" hasCustomPrompt="1"/>
          </p:nvPr>
        </p:nvSpPr>
        <p:spPr>
          <a:xfrm>
            <a:off x="8094809" y="185620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a:extLst>
              <a:ext uri="{FF2B5EF4-FFF2-40B4-BE49-F238E27FC236}">
                <a16:creationId xmlns:a16="http://schemas.microsoft.com/office/drawing/2014/main" id="{B4B9D7A3-D15C-F047-93E4-5C013B5D3AAC}"/>
              </a:ext>
            </a:extLst>
          </p:cNvPr>
          <p:cNvSpPr>
            <a:spLocks noGrp="1"/>
          </p:cNvSpPr>
          <p:nvPr>
            <p:ph type="pic" sz="quarter" idx="18" hasCustomPrompt="1"/>
          </p:nvPr>
        </p:nvSpPr>
        <p:spPr>
          <a:xfrm>
            <a:off x="856451" y="430026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26" name="图片占位符 2">
            <a:extLst>
              <a:ext uri="{FF2B5EF4-FFF2-40B4-BE49-F238E27FC236}">
                <a16:creationId xmlns:a16="http://schemas.microsoft.com/office/drawing/2014/main" id="{94F50468-0C1B-DF4C-9AD9-48B37192E358}"/>
              </a:ext>
            </a:extLst>
          </p:cNvPr>
          <p:cNvSpPr>
            <a:spLocks noGrp="1"/>
          </p:cNvSpPr>
          <p:nvPr>
            <p:ph type="pic" sz="quarter" idx="19" hasCustomPrompt="1"/>
          </p:nvPr>
        </p:nvSpPr>
        <p:spPr>
          <a:xfrm>
            <a:off x="4475630" y="4300265"/>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a:extLst>
              <a:ext uri="{FF2B5EF4-FFF2-40B4-BE49-F238E27FC236}">
                <a16:creationId xmlns:a16="http://schemas.microsoft.com/office/drawing/2014/main" id="{A0334CBD-6455-0C47-868A-DD1AE3F97DC0}"/>
              </a:ext>
            </a:extLst>
          </p:cNvPr>
          <p:cNvSpPr>
            <a:spLocks noGrp="1"/>
          </p:cNvSpPr>
          <p:nvPr>
            <p:ph type="pic" sz="quarter" idx="20" hasCustomPrompt="1"/>
          </p:nvPr>
        </p:nvSpPr>
        <p:spPr>
          <a:xfrm>
            <a:off x="8094809" y="4300264"/>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a:extLst>
              <a:ext uri="{FF2B5EF4-FFF2-40B4-BE49-F238E27FC236}">
                <a16:creationId xmlns:a16="http://schemas.microsoft.com/office/drawing/2014/main" id="{CC43D3D4-DABA-264F-A7D5-87F238142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10" name="灯片编号占位符 1">
            <a:extLst>
              <a:ext uri="{FF2B5EF4-FFF2-40B4-BE49-F238E27FC236}">
                <a16:creationId xmlns:a16="http://schemas.microsoft.com/office/drawing/2014/main" id="{2EE1A245-7953-514E-98BB-81CFC38E8091}"/>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5" name="文本占位符 3">
            <a:extLst>
              <a:ext uri="{FF2B5EF4-FFF2-40B4-BE49-F238E27FC236}">
                <a16:creationId xmlns:a16="http://schemas.microsoft.com/office/drawing/2014/main" id="{A31CAF1E-FE85-E245-9DA6-ED61BE9577F5}"/>
              </a:ext>
            </a:extLst>
          </p:cNvPr>
          <p:cNvSpPr>
            <a:spLocks noGrp="1"/>
          </p:cNvSpPr>
          <p:nvPr>
            <p:ph type="body" sz="quarter" idx="21"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65644085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图文-多图1">
    <p:spTree>
      <p:nvGrpSpPr>
        <p:cNvPr id="1" name=""/>
        <p:cNvGrpSpPr/>
        <p:nvPr/>
      </p:nvGrpSpPr>
      <p:grpSpPr>
        <a:xfrm>
          <a:off x="0" y="0"/>
          <a:ext cx="0" cy="0"/>
          <a:chOff x="0" y="0"/>
          <a:chExt cx="0" cy="0"/>
        </a:xfrm>
      </p:grpSpPr>
      <p:sp>
        <p:nvSpPr>
          <p:cNvPr id="10" name="Rectangle 23">
            <a:extLst>
              <a:ext uri="{FF2B5EF4-FFF2-40B4-BE49-F238E27FC236}">
                <a16:creationId xmlns:a16="http://schemas.microsoft.com/office/drawing/2014/main" id="{FDCA8C18-A6F1-9441-A6FE-9D36A00997A3}"/>
              </a:ext>
            </a:extLst>
          </p:cNvPr>
          <p:cNvSpPr/>
          <p:nvPr userDrawn="1"/>
        </p:nvSpPr>
        <p:spPr>
          <a:xfrm>
            <a:off x="3975945" y="1125538"/>
            <a:ext cx="23031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7963" bIns="287963" rtlCol="0" anchor="b"/>
          <a:lstStyle/>
          <a:p>
            <a:pPr marL="0" marR="0" lvl="0" indent="0" algn="ctr" defTabSz="412709" rtl="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Montserrat Bold"/>
              <a:ea typeface="腾讯体 W7"/>
              <a:cs typeface="+mn-cs"/>
              <a:sym typeface="Helvetica Neue"/>
            </a:endParaRPr>
          </a:p>
        </p:txBody>
      </p:sp>
      <p:sp>
        <p:nvSpPr>
          <p:cNvPr id="14" name="文本占位符 3">
            <a:extLst>
              <a:ext uri="{FF2B5EF4-FFF2-40B4-BE49-F238E27FC236}">
                <a16:creationId xmlns:a16="http://schemas.microsoft.com/office/drawing/2014/main" id="{B4382485-1AD8-1840-96EA-39CB97D063C7}"/>
              </a:ext>
            </a:extLst>
          </p:cNvPr>
          <p:cNvSpPr>
            <a:spLocks noGrp="1"/>
          </p:cNvSpPr>
          <p:nvPr>
            <p:ph type="body" sz="quarter" idx="25" hasCustomPrompt="1"/>
          </p:nvPr>
        </p:nvSpPr>
        <p:spPr>
          <a:xfrm>
            <a:off x="4085359" y="1397030"/>
            <a:ext cx="2073381" cy="722313"/>
          </a:xfrm>
          <a:prstGeom prst="rect">
            <a:avLst/>
          </a:prstGeom>
        </p:spPr>
        <p:txBody>
          <a:bodyPr anchor="ctr"/>
          <a:lstStyle>
            <a:lvl1pPr marL="0" indent="0" algn="ctr">
              <a:buNone/>
              <a:defRPr sz="16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a:extLst>
              <a:ext uri="{FF2B5EF4-FFF2-40B4-BE49-F238E27FC236}">
                <a16:creationId xmlns:a16="http://schemas.microsoft.com/office/drawing/2014/main" id="{9ED7688D-9711-A64C-867D-BA023AEC103A}"/>
              </a:ext>
            </a:extLst>
          </p:cNvPr>
          <p:cNvSpPr>
            <a:spLocks noGrp="1"/>
          </p:cNvSpPr>
          <p:nvPr>
            <p:ph type="body" sz="quarter" idx="26" hasCustomPrompt="1"/>
          </p:nvPr>
        </p:nvSpPr>
        <p:spPr>
          <a:xfrm>
            <a:off x="4085359" y="2036395"/>
            <a:ext cx="207338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4" name="Picture Placeholder 8">
            <a:extLst>
              <a:ext uri="{FF2B5EF4-FFF2-40B4-BE49-F238E27FC236}">
                <a16:creationId xmlns:a16="http://schemas.microsoft.com/office/drawing/2014/main" id="{289BDA33-3B2C-BD45-A0D3-A0C393CD725B}"/>
              </a:ext>
            </a:extLst>
          </p:cNvPr>
          <p:cNvSpPr>
            <a:spLocks noGrp="1"/>
          </p:cNvSpPr>
          <p:nvPr>
            <p:ph type="pic" sz="quarter" idx="30" hasCustomPrompt="1"/>
          </p:nvPr>
        </p:nvSpPr>
        <p:spPr>
          <a:xfrm>
            <a:off x="1534674" y="1125538"/>
            <a:ext cx="23034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a:extLst>
              <a:ext uri="{FF2B5EF4-FFF2-40B4-BE49-F238E27FC236}">
                <a16:creationId xmlns:a16="http://schemas.microsoft.com/office/drawing/2014/main" id="{8D0FA77C-DDE1-0441-9BC7-86709C2576E1}"/>
              </a:ext>
            </a:extLst>
          </p:cNvPr>
          <p:cNvSpPr>
            <a:spLocks noGrp="1"/>
          </p:cNvSpPr>
          <p:nvPr>
            <p:ph type="pic" sz="quarter" idx="31" hasCustomPrompt="1"/>
          </p:nvPr>
        </p:nvSpPr>
        <p:spPr>
          <a:xfrm>
            <a:off x="1534675"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a:extLst>
              <a:ext uri="{FF2B5EF4-FFF2-40B4-BE49-F238E27FC236}">
                <a16:creationId xmlns:a16="http://schemas.microsoft.com/office/drawing/2014/main" id="{0F6B4B56-4E20-BD43-9E61-F36DD0EAA167}"/>
              </a:ext>
            </a:extLst>
          </p:cNvPr>
          <p:cNvSpPr>
            <a:spLocks noGrp="1"/>
          </p:cNvSpPr>
          <p:nvPr>
            <p:ph type="pic" sz="quarter" idx="33" hasCustomPrompt="1"/>
          </p:nvPr>
        </p:nvSpPr>
        <p:spPr>
          <a:xfrm>
            <a:off x="7849748" y="3575959"/>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a:extLst>
              <a:ext uri="{FF2B5EF4-FFF2-40B4-BE49-F238E27FC236}">
                <a16:creationId xmlns:a16="http://schemas.microsoft.com/office/drawing/2014/main" id="{3AE2E01A-9DA1-9D44-8237-B477588C4E10}"/>
              </a:ext>
            </a:extLst>
          </p:cNvPr>
          <p:cNvSpPr>
            <a:spLocks noGrp="1"/>
          </p:cNvSpPr>
          <p:nvPr>
            <p:ph type="pic" sz="quarter" idx="34" hasCustomPrompt="1"/>
          </p:nvPr>
        </p:nvSpPr>
        <p:spPr>
          <a:xfrm>
            <a:off x="6416917" y="1125538"/>
            <a:ext cx="4263283"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a:extLst>
              <a:ext uri="{FF2B5EF4-FFF2-40B4-BE49-F238E27FC236}">
                <a16:creationId xmlns:a16="http://schemas.microsoft.com/office/drawing/2014/main" id="{9A5425DF-6503-054F-A485-89DC97F66185}"/>
              </a:ext>
            </a:extLst>
          </p:cNvPr>
          <p:cNvSpPr>
            <a:spLocks noGrp="1"/>
          </p:cNvSpPr>
          <p:nvPr>
            <p:ph type="pic" sz="quarter" idx="35" hasCustomPrompt="1"/>
          </p:nvPr>
        </p:nvSpPr>
        <p:spPr>
          <a:xfrm>
            <a:off x="4514638" y="3575959"/>
            <a:ext cx="3185597"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a:extLst>
              <a:ext uri="{FF2B5EF4-FFF2-40B4-BE49-F238E27FC236}">
                <a16:creationId xmlns:a16="http://schemas.microsoft.com/office/drawing/2014/main" id="{1B4601CD-498B-E247-BAD5-6FE778901074}"/>
              </a:ext>
            </a:extLst>
          </p:cNvPr>
          <p:cNvSpPr>
            <a:spLocks noGrp="1"/>
          </p:cNvSpPr>
          <p:nvPr>
            <p:ph type="body" sz="quarter" idx="16"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155939623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双图1">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1846"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485" lvl="0" indent="-317485" algn="ctr"/>
            <a:r>
              <a:rPr kumimoji="1" lang="zh-CN" altLang="en-US" dirty="0"/>
              <a:t>点击添加图片</a:t>
            </a:r>
          </a:p>
        </p:txBody>
      </p:sp>
      <p:sp>
        <p:nvSpPr>
          <p:cNvPr id="9" name="图片占位符 6">
            <a:extLst>
              <a:ext uri="{FF2B5EF4-FFF2-40B4-BE49-F238E27FC236}">
                <a16:creationId xmlns:a16="http://schemas.microsoft.com/office/drawing/2014/main" id="{34448D99-EEEB-D948-81DF-A2B088592621}"/>
              </a:ext>
            </a:extLst>
          </p:cNvPr>
          <p:cNvSpPr>
            <a:spLocks noGrp="1"/>
          </p:cNvSpPr>
          <p:nvPr>
            <p:ph type="pic" sz="quarter" idx="12" hasCustomPrompt="1"/>
          </p:nvPr>
        </p:nvSpPr>
        <p:spPr>
          <a:xfrm>
            <a:off x="6116683" y="-19250"/>
            <a:ext cx="6083207"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485" lvl="0" indent="-317485" algn="ctr"/>
            <a:r>
              <a:rPr kumimoji="1" lang="zh-CN" altLang="en-US" dirty="0"/>
              <a:t>点击添加图片</a:t>
            </a:r>
          </a:p>
        </p:txBody>
      </p:sp>
      <p:sp>
        <p:nvSpPr>
          <p:cNvPr id="10" name="矩形">
            <a:extLst>
              <a:ext uri="{FF2B5EF4-FFF2-40B4-BE49-F238E27FC236}">
                <a16:creationId xmlns:a16="http://schemas.microsoft.com/office/drawing/2014/main" id="{E6930FE2-F154-E548-AA94-822206627DAD}"/>
              </a:ext>
            </a:extLst>
          </p:cNvPr>
          <p:cNvSpPr/>
          <p:nvPr userDrawn="1"/>
        </p:nvSpPr>
        <p:spPr>
          <a:xfrm>
            <a:off x="6128040" y="3983783"/>
            <a:ext cx="6066291"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1" name="矩形">
            <a:extLst>
              <a:ext uri="{FF2B5EF4-FFF2-40B4-BE49-F238E27FC236}">
                <a16:creationId xmlns:a16="http://schemas.microsoft.com/office/drawing/2014/main" id="{B3F58F0C-AE53-C249-968D-7342453AC8FB}"/>
              </a:ext>
            </a:extLst>
          </p:cNvPr>
          <p:cNvSpPr/>
          <p:nvPr userDrawn="1"/>
        </p:nvSpPr>
        <p:spPr>
          <a:xfrm>
            <a:off x="726" y="3983783"/>
            <a:ext cx="6059276"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a:latin typeface="Helvetica Neue Medium"/>
              <a:ea typeface="Helvetica Neue Medium"/>
              <a:cs typeface="Helvetica Neue Medium"/>
              <a:sym typeface="Helvetica Neue Medium"/>
            </a:endParaRPr>
          </a:p>
        </p:txBody>
      </p:sp>
      <p:sp>
        <p:nvSpPr>
          <p:cNvPr id="13" name="文本占位符 3">
            <a:extLst>
              <a:ext uri="{FF2B5EF4-FFF2-40B4-BE49-F238E27FC236}">
                <a16:creationId xmlns:a16="http://schemas.microsoft.com/office/drawing/2014/main" id="{14C56695-CB9F-8049-BE7B-DE34F078F8F0}"/>
              </a:ext>
            </a:extLst>
          </p:cNvPr>
          <p:cNvSpPr>
            <a:spLocks noGrp="1"/>
          </p:cNvSpPr>
          <p:nvPr>
            <p:ph type="body" sz="quarter" idx="17" hasCustomPrompt="1"/>
          </p:nvPr>
        </p:nvSpPr>
        <p:spPr>
          <a:xfrm>
            <a:off x="712842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E0625A51-0FFB-D744-8708-C36C28BAF614}"/>
              </a:ext>
            </a:extLst>
          </p:cNvPr>
          <p:cNvSpPr>
            <a:spLocks noGrp="1"/>
          </p:cNvSpPr>
          <p:nvPr>
            <p:ph type="body" sz="quarter" idx="15" hasCustomPrompt="1"/>
          </p:nvPr>
        </p:nvSpPr>
        <p:spPr>
          <a:xfrm>
            <a:off x="416853" y="325417"/>
            <a:ext cx="5386843"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a:extLst>
              <a:ext uri="{FF2B5EF4-FFF2-40B4-BE49-F238E27FC236}">
                <a16:creationId xmlns:a16="http://schemas.microsoft.com/office/drawing/2014/main" id="{61E2BECA-B9F0-1240-BB7A-8D57E1DBEBC2}"/>
              </a:ext>
            </a:extLst>
          </p:cNvPr>
          <p:cNvSpPr>
            <a:spLocks noGrp="1"/>
          </p:cNvSpPr>
          <p:nvPr>
            <p:ph type="body" sz="quarter" idx="18" hasCustomPrompt="1"/>
          </p:nvPr>
        </p:nvSpPr>
        <p:spPr>
          <a:xfrm>
            <a:off x="1009873" y="4634243"/>
            <a:ext cx="4039767" cy="722313"/>
          </a:xfrm>
          <a:prstGeom prst="rect">
            <a:avLst/>
          </a:prstGeom>
        </p:spPr>
        <p:txBody>
          <a:bodyPr anchor="ctr"/>
          <a:lstStyle>
            <a:lvl1pPr marL="0" indent="0" algn="ctr">
              <a:buNone/>
              <a:defRPr sz="24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a:extLst>
              <a:ext uri="{FF2B5EF4-FFF2-40B4-BE49-F238E27FC236}">
                <a16:creationId xmlns:a16="http://schemas.microsoft.com/office/drawing/2014/main" id="{0BC7F35E-A843-D64F-BE37-3BF22420A03E}"/>
              </a:ext>
            </a:extLst>
          </p:cNvPr>
          <p:cNvSpPr>
            <a:spLocks noGrp="1"/>
          </p:cNvSpPr>
          <p:nvPr>
            <p:ph type="body" sz="quarter" idx="19" hasCustomPrompt="1"/>
          </p:nvPr>
        </p:nvSpPr>
        <p:spPr>
          <a:xfrm>
            <a:off x="867633"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a:extLst>
              <a:ext uri="{FF2B5EF4-FFF2-40B4-BE49-F238E27FC236}">
                <a16:creationId xmlns:a16="http://schemas.microsoft.com/office/drawing/2014/main" id="{BEE98C68-5369-A244-8BF5-3FACF3CAD852}"/>
              </a:ext>
            </a:extLst>
          </p:cNvPr>
          <p:cNvSpPr>
            <a:spLocks noGrp="1"/>
          </p:cNvSpPr>
          <p:nvPr>
            <p:ph type="body" sz="quarter" idx="20" hasCustomPrompt="1"/>
          </p:nvPr>
        </p:nvSpPr>
        <p:spPr>
          <a:xfrm>
            <a:off x="7000124" y="5523972"/>
            <a:ext cx="4324244" cy="932620"/>
          </a:xfrm>
          <a:prstGeom prst="rect">
            <a:avLst/>
          </a:prstGeom>
        </p:spPr>
        <p:txBody>
          <a:bodyPr anchor="ctr"/>
          <a:lstStyle>
            <a:lvl1pPr marL="0" marR="0" indent="0" algn="ctr" defTabSz="228589" eaLnBrk="1" fontAlgn="auto" latinLnBrk="0" hangingPunct="1">
              <a:lnSpc>
                <a:spcPct val="150000"/>
              </a:lnSpc>
              <a:spcBef>
                <a:spcPts val="0"/>
              </a:spcBef>
              <a:spcAft>
                <a:spcPts val="0"/>
              </a:spcAft>
              <a:buClrTx/>
              <a:buSzPct val="125000"/>
              <a:buFontTx/>
              <a:buNone/>
              <a:tabLst/>
              <a:defRPr sz="1600" b="0" i="0">
                <a:solidFill>
                  <a:schemeClr val="bg1"/>
                </a:solidFill>
                <a:latin typeface="FZLanTingHei-R-GBK" panose="02000000000000000000" pitchFamily="2" charset="-122"/>
                <a:ea typeface="FZLanTingHei-R-GBK" panose="02000000000000000000" pitchFamily="2" charset="-122"/>
              </a:defRPr>
            </a:lvl1pPr>
            <a:lvl3pPr marL="634967" indent="0">
              <a:buNone/>
              <a:defRPr/>
            </a:lvl3pPr>
          </a:lstStyle>
          <a:p>
            <a:pPr marL="0" marR="0" lvl="0" indent="0" algn="ctr" defTabSz="228589" eaLnBrk="1" fontAlgn="auto" latinLnBrk="0" hangingPunct="1">
              <a:lnSpc>
                <a:spcPct val="150000"/>
              </a:lnSpc>
              <a:spcBef>
                <a:spcPts val="0"/>
              </a:spcBef>
              <a:spcAft>
                <a:spcPts val="0"/>
              </a:spcAft>
              <a:buClrTx/>
              <a:buSzPct val="125000"/>
              <a:buFontTx/>
              <a:buNone/>
              <a:tabLst/>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 altLang="zh-CN" sz="1600" dirty="0">
                <a:solidFill>
                  <a:schemeClr val="bg1"/>
                </a:solidFill>
                <a:latin typeface="FZLanTingHei-R-GBK" panose="02000000000000000000" pitchFamily="2" charset="-122"/>
                <a:ea typeface="FZLanTingHei-R-GBK" panose="02000000000000000000" pitchFamily="2" charset="-122"/>
              </a:rPr>
              <a:t>Regular</a:t>
            </a:r>
            <a:r>
              <a:rPr lang="zh-CN" altLang="en"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extLst>
      <p:ext uri="{BB962C8B-B14F-4D97-AF65-F5344CB8AC3E}">
        <p14:creationId xmlns:p14="http://schemas.microsoft.com/office/powerpoint/2010/main" val="844451817"/>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83155BDC-7218-3F46-8CA3-2B40398F3630}"/>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31403495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左右-版式1">
    <p:spTree>
      <p:nvGrpSpPr>
        <p:cNvPr id="1" name=""/>
        <p:cNvGrpSpPr/>
        <p:nvPr/>
      </p:nvGrpSpPr>
      <p:grpSpPr>
        <a:xfrm>
          <a:off x="0" y="0"/>
          <a:ext cx="0" cy="0"/>
          <a:chOff x="0" y="0"/>
          <a:chExt cx="0" cy="0"/>
        </a:xfrm>
      </p:grpSpPr>
      <p:sp>
        <p:nvSpPr>
          <p:cNvPr id="13" name="矩形">
            <a:extLst>
              <a:ext uri="{FF2B5EF4-FFF2-40B4-BE49-F238E27FC236}">
                <a16:creationId xmlns:a16="http://schemas.microsoft.com/office/drawing/2014/main" id="{29D3E255-8C44-274B-A57D-3B9B92682CA8}"/>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8" name="文本占位符 3">
            <a:extLst>
              <a:ext uri="{FF2B5EF4-FFF2-40B4-BE49-F238E27FC236}">
                <a16:creationId xmlns:a16="http://schemas.microsoft.com/office/drawing/2014/main" id="{70286C2D-D6B8-AF40-8A2E-4680C27CDCF6}"/>
              </a:ext>
            </a:extLst>
          </p:cNvPr>
          <p:cNvSpPr>
            <a:spLocks noGrp="1"/>
          </p:cNvSpPr>
          <p:nvPr>
            <p:ph type="body" sz="quarter" idx="15" hasCustomPrompt="1"/>
          </p:nvPr>
        </p:nvSpPr>
        <p:spPr>
          <a:xfrm>
            <a:off x="416853" y="2290452"/>
            <a:ext cx="4841682" cy="722313"/>
          </a:xfrm>
          <a:prstGeom prst="rect">
            <a:avLst/>
          </a:prstGeom>
        </p:spPr>
        <p:txBody>
          <a:bodyPr/>
          <a:lstStyle>
            <a:lvl1pPr marL="0" indent="0">
              <a:buNone/>
              <a:defRPr sz="3000" b="0" i="0">
                <a:solidFill>
                  <a:schemeClr val="bg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262751914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white-空白带页码">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0EE0FAEA-DD0F-7148-9857-3132B4C5B54A}"/>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4205367176"/>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左右-版式2">
    <p:spTree>
      <p:nvGrpSpPr>
        <p:cNvPr id="1" name=""/>
        <p:cNvGrpSpPr/>
        <p:nvPr/>
      </p:nvGrpSpPr>
      <p:grpSpPr>
        <a:xfrm>
          <a:off x="0" y="0"/>
          <a:ext cx="0" cy="0"/>
          <a:chOff x="0" y="0"/>
          <a:chExt cx="0" cy="0"/>
        </a:xfrm>
      </p:grpSpPr>
      <p:sp>
        <p:nvSpPr>
          <p:cNvPr id="22" name="文本占位符 3">
            <a:extLst>
              <a:ext uri="{FF2B5EF4-FFF2-40B4-BE49-F238E27FC236}">
                <a16:creationId xmlns:a16="http://schemas.microsoft.com/office/drawing/2014/main" id="{9EF00687-721E-5740-805F-16EEA079548E}"/>
              </a:ext>
            </a:extLst>
          </p:cNvPr>
          <p:cNvSpPr>
            <a:spLocks noGrp="1"/>
          </p:cNvSpPr>
          <p:nvPr>
            <p:ph type="body" sz="quarter" idx="26" hasCustomPrompt="1"/>
          </p:nvPr>
        </p:nvSpPr>
        <p:spPr>
          <a:xfrm>
            <a:off x="5840456"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a:extLst>
              <a:ext uri="{FF2B5EF4-FFF2-40B4-BE49-F238E27FC236}">
                <a16:creationId xmlns:a16="http://schemas.microsoft.com/office/drawing/2014/main" id="{4AD3E6F9-3A68-FE48-B8A5-580A4E7793BE}"/>
              </a:ext>
            </a:extLst>
          </p:cNvPr>
          <p:cNvSpPr>
            <a:spLocks noGrp="1"/>
          </p:cNvSpPr>
          <p:nvPr>
            <p:ph type="chart" sz="quarter" idx="39" hasCustomPrompt="1"/>
          </p:nvPr>
        </p:nvSpPr>
        <p:spPr>
          <a:xfrm>
            <a:off x="5206160"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4" name="矩形">
            <a:extLst>
              <a:ext uri="{FF2B5EF4-FFF2-40B4-BE49-F238E27FC236}">
                <a16:creationId xmlns:a16="http://schemas.microsoft.com/office/drawing/2014/main" id="{6018A8EB-B542-8148-ADFD-3E3A902AB1D5}"/>
              </a:ext>
            </a:extLst>
          </p:cNvPr>
          <p:cNvSpPr/>
          <p:nvPr userDrawn="1"/>
        </p:nvSpPr>
        <p:spPr>
          <a:xfrm>
            <a:off x="-2787" y="-4234"/>
            <a:ext cx="3807233"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0" name="文本占位符 20">
            <a:extLst>
              <a:ext uri="{FF2B5EF4-FFF2-40B4-BE49-F238E27FC236}">
                <a16:creationId xmlns:a16="http://schemas.microsoft.com/office/drawing/2014/main" id="{15B9989D-0988-9D45-96A2-8803059B07E7}"/>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a:extLst>
              <a:ext uri="{FF2B5EF4-FFF2-40B4-BE49-F238E27FC236}">
                <a16:creationId xmlns:a16="http://schemas.microsoft.com/office/drawing/2014/main" id="{3E1B6133-CF41-1F4D-A9EF-9476DCE7A717}"/>
              </a:ext>
            </a:extLst>
          </p:cNvPr>
          <p:cNvSpPr>
            <a:spLocks noGrp="1"/>
          </p:cNvSpPr>
          <p:nvPr>
            <p:ph type="body" sz="quarter" idx="32" hasCustomPrompt="1"/>
          </p:nvPr>
        </p:nvSpPr>
        <p:spPr>
          <a:xfrm>
            <a:off x="426966" y="2832539"/>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a:extLst>
              <a:ext uri="{FF2B5EF4-FFF2-40B4-BE49-F238E27FC236}">
                <a16:creationId xmlns:a16="http://schemas.microsoft.com/office/drawing/2014/main" id="{2FC1F14D-70D0-5543-96EA-E39B195A5E81}"/>
              </a:ext>
            </a:extLst>
          </p:cNvPr>
          <p:cNvSpPr>
            <a:spLocks noGrp="1"/>
          </p:cNvSpPr>
          <p:nvPr>
            <p:ph type="body" sz="quarter" idx="34" hasCustomPrompt="1"/>
          </p:nvPr>
        </p:nvSpPr>
        <p:spPr>
          <a:xfrm>
            <a:off x="426966" y="4475853"/>
            <a:ext cx="2969613"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a:extLst>
              <a:ext uri="{FF2B5EF4-FFF2-40B4-BE49-F238E27FC236}">
                <a16:creationId xmlns:a16="http://schemas.microsoft.com/office/drawing/2014/main" id="{D2FFD819-AB66-3443-B7AC-4F4CF317F86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a:extLst>
              <a:ext uri="{FF2B5EF4-FFF2-40B4-BE49-F238E27FC236}">
                <a16:creationId xmlns:a16="http://schemas.microsoft.com/office/drawing/2014/main" id="{572DFB31-97C7-3944-B343-2A498FD97524}"/>
              </a:ext>
            </a:extLst>
          </p:cNvPr>
          <p:cNvSpPr>
            <a:spLocks noGrp="1"/>
          </p:cNvSpPr>
          <p:nvPr>
            <p:ph type="body" sz="quarter" idx="33" hasCustomPrompt="1"/>
          </p:nvPr>
        </p:nvSpPr>
        <p:spPr>
          <a:xfrm>
            <a:off x="426966" y="39621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extLst>
      <p:ext uri="{BB962C8B-B14F-4D97-AF65-F5344CB8AC3E}">
        <p14:creationId xmlns:p14="http://schemas.microsoft.com/office/powerpoint/2010/main" val="3509297370"/>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左右-版式3">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8" name="矩形">
            <a:extLst>
              <a:ext uri="{FF2B5EF4-FFF2-40B4-BE49-F238E27FC236}">
                <a16:creationId xmlns:a16="http://schemas.microsoft.com/office/drawing/2014/main" id="{C6077091-B525-C346-A947-AA98CF31C7C8}"/>
              </a:ext>
            </a:extLst>
          </p:cNvPr>
          <p:cNvSpPr/>
          <p:nvPr userDrawn="1"/>
        </p:nvSpPr>
        <p:spPr>
          <a:xfrm>
            <a:off x="-2788" y="-4234"/>
            <a:ext cx="4646441"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1" name="文本占位符 20">
            <a:extLst>
              <a:ext uri="{FF2B5EF4-FFF2-40B4-BE49-F238E27FC236}">
                <a16:creationId xmlns:a16="http://schemas.microsoft.com/office/drawing/2014/main" id="{10246D6A-7248-F64D-BABC-5E2E76D94032}"/>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a:extLst>
              <a:ext uri="{FF2B5EF4-FFF2-40B4-BE49-F238E27FC236}">
                <a16:creationId xmlns:a16="http://schemas.microsoft.com/office/drawing/2014/main" id="{2371FC42-7FE6-8E43-AEDB-0D0D431DC2FC}"/>
              </a:ext>
            </a:extLst>
          </p:cNvPr>
          <p:cNvSpPr>
            <a:spLocks noGrp="1"/>
          </p:cNvSpPr>
          <p:nvPr>
            <p:ph type="body" sz="quarter" idx="32" hasCustomPrompt="1"/>
          </p:nvPr>
        </p:nvSpPr>
        <p:spPr>
          <a:xfrm>
            <a:off x="426966" y="2832539"/>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a:extLst>
              <a:ext uri="{FF2B5EF4-FFF2-40B4-BE49-F238E27FC236}">
                <a16:creationId xmlns:a16="http://schemas.microsoft.com/office/drawing/2014/main" id="{3E707B57-996E-2E45-9A8F-E52D637D3274}"/>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a:extLst>
              <a:ext uri="{FF2B5EF4-FFF2-40B4-BE49-F238E27FC236}">
                <a16:creationId xmlns:a16="http://schemas.microsoft.com/office/drawing/2014/main" id="{FB1BA362-B5F0-2F49-B9D0-786CD6139D18}"/>
              </a:ext>
            </a:extLst>
          </p:cNvPr>
          <p:cNvSpPr>
            <a:spLocks noGrp="1"/>
          </p:cNvSpPr>
          <p:nvPr>
            <p:ph type="body" sz="quarter" idx="34" hasCustomPrompt="1"/>
          </p:nvPr>
        </p:nvSpPr>
        <p:spPr>
          <a:xfrm>
            <a:off x="426966" y="4209153"/>
            <a:ext cx="3599531"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a:extLst>
              <a:ext uri="{FF2B5EF4-FFF2-40B4-BE49-F238E27FC236}">
                <a16:creationId xmlns:a16="http://schemas.microsoft.com/office/drawing/2014/main" id="{CCFA04E0-7DEE-DC4F-AE11-F48924E28B89}"/>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621B74DB-1E81-E140-B1DD-31089AA6BAA9}"/>
              </a:ext>
            </a:extLst>
          </p:cNvPr>
          <p:cNvSpPr>
            <a:spLocks noGrp="1"/>
          </p:cNvSpPr>
          <p:nvPr>
            <p:ph type="chart" sz="quarter" idx="39" hasCustomPrompt="1"/>
          </p:nvPr>
        </p:nvSpPr>
        <p:spPr>
          <a:xfrm>
            <a:off x="5579377" y="1176339"/>
            <a:ext cx="5730291"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a:extLst>
              <a:ext uri="{FF2B5EF4-FFF2-40B4-BE49-F238E27FC236}">
                <a16:creationId xmlns:a16="http://schemas.microsoft.com/office/drawing/2014/main" id="{A7FB4F4C-68AD-414F-986B-6653BB549805}"/>
              </a:ext>
            </a:extLst>
          </p:cNvPr>
          <p:cNvSpPr>
            <a:spLocks noGrp="1"/>
          </p:cNvSpPr>
          <p:nvPr>
            <p:ph type="body" sz="quarter" idx="26" hasCustomPrompt="1"/>
          </p:nvPr>
        </p:nvSpPr>
        <p:spPr>
          <a:xfrm>
            <a:off x="6213671" y="5324031"/>
            <a:ext cx="4461700"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extLst>
      <p:ext uri="{BB962C8B-B14F-4D97-AF65-F5344CB8AC3E}">
        <p14:creationId xmlns:p14="http://schemas.microsoft.com/office/powerpoint/2010/main" val="20938385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左右-版式4">
    <p:spTree>
      <p:nvGrpSpPr>
        <p:cNvPr id="1" name=""/>
        <p:cNvGrpSpPr/>
        <p:nvPr/>
      </p:nvGrpSpPr>
      <p:grpSpPr>
        <a:xfrm>
          <a:off x="0" y="0"/>
          <a:ext cx="0" cy="0"/>
          <a:chOff x="0" y="0"/>
          <a:chExt cx="0" cy="0"/>
        </a:xfrm>
      </p:grpSpPr>
      <p:sp>
        <p:nvSpPr>
          <p:cNvPr id="16" name="文本占位符 3">
            <a:extLst>
              <a:ext uri="{FF2B5EF4-FFF2-40B4-BE49-F238E27FC236}">
                <a16:creationId xmlns:a16="http://schemas.microsoft.com/office/drawing/2014/main" id="{0F0ACCB3-1C28-C246-9B0D-5DCA916F594C}"/>
              </a:ext>
            </a:extLst>
          </p:cNvPr>
          <p:cNvSpPr>
            <a:spLocks noGrp="1"/>
          </p:cNvSpPr>
          <p:nvPr>
            <p:ph type="body" sz="quarter" idx="26" hasCustomPrompt="1"/>
          </p:nvPr>
        </p:nvSpPr>
        <p:spPr>
          <a:xfrm>
            <a:off x="7222881" y="5324031"/>
            <a:ext cx="4004722"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9" name="矩形">
            <a:extLst>
              <a:ext uri="{FF2B5EF4-FFF2-40B4-BE49-F238E27FC236}">
                <a16:creationId xmlns:a16="http://schemas.microsoft.com/office/drawing/2014/main" id="{5CE24B18-B827-6D4E-A32D-F6AE5AAFC956}"/>
              </a:ext>
            </a:extLst>
          </p:cNvPr>
          <p:cNvSpPr/>
          <p:nvPr userDrawn="1"/>
        </p:nvSpPr>
        <p:spPr>
          <a:xfrm>
            <a:off x="-2787" y="-4234"/>
            <a:ext cx="6042142"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sz="1600">
              <a:solidFill>
                <a:srgbClr val="0060F0"/>
              </a:solidFill>
            </a:endParaRPr>
          </a:p>
        </p:txBody>
      </p:sp>
      <p:sp>
        <p:nvSpPr>
          <p:cNvPr id="18" name="文本占位符 20">
            <a:extLst>
              <a:ext uri="{FF2B5EF4-FFF2-40B4-BE49-F238E27FC236}">
                <a16:creationId xmlns:a16="http://schemas.microsoft.com/office/drawing/2014/main" id="{4730BDA7-99F4-754D-9E7C-9792C4DAD2DC}"/>
              </a:ext>
            </a:extLst>
          </p:cNvPr>
          <p:cNvSpPr>
            <a:spLocks noGrp="1"/>
          </p:cNvSpPr>
          <p:nvPr>
            <p:ph type="body" sz="quarter" idx="15" hasCustomPrompt="1"/>
          </p:nvPr>
        </p:nvSpPr>
        <p:spPr>
          <a:xfrm>
            <a:off x="457442" y="1301522"/>
            <a:ext cx="3099983" cy="766763"/>
          </a:xfrm>
          <a:prstGeom prst="rect">
            <a:avLst/>
          </a:prstGeom>
        </p:spPr>
        <p:txBody>
          <a:bodyPr/>
          <a:lstStyle>
            <a:lvl1pPr marL="0" indent="0">
              <a:buNone/>
              <a:defRPr sz="3000" b="1" i="0">
                <a:solidFill>
                  <a:schemeClr val="bg1"/>
                </a:solidFill>
                <a:latin typeface="TencentSans W7" panose="020C04030202040F0204" pitchFamily="34" charset="-122"/>
                <a:ea typeface="TencentSans W7" panose="020C04030202040F0204" pitchFamily="3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a:extLst>
              <a:ext uri="{FF2B5EF4-FFF2-40B4-BE49-F238E27FC236}">
                <a16:creationId xmlns:a16="http://schemas.microsoft.com/office/drawing/2014/main" id="{BFECB93F-E76F-7348-85D8-9D26E3F9016B}"/>
              </a:ext>
            </a:extLst>
          </p:cNvPr>
          <p:cNvSpPr>
            <a:spLocks noGrp="1"/>
          </p:cNvSpPr>
          <p:nvPr>
            <p:ph type="body" sz="quarter" idx="32" hasCustomPrompt="1"/>
          </p:nvPr>
        </p:nvSpPr>
        <p:spPr>
          <a:xfrm>
            <a:off x="426967" y="2832539"/>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a:extLst>
              <a:ext uri="{FF2B5EF4-FFF2-40B4-BE49-F238E27FC236}">
                <a16:creationId xmlns:a16="http://schemas.microsoft.com/office/drawing/2014/main" id="{EFE07B12-98EB-CE46-82AF-D41B45825492}"/>
              </a:ext>
            </a:extLst>
          </p:cNvPr>
          <p:cNvSpPr>
            <a:spLocks noGrp="1"/>
          </p:cNvSpPr>
          <p:nvPr>
            <p:ph type="body" sz="quarter" idx="34" hasCustomPrompt="1"/>
          </p:nvPr>
        </p:nvSpPr>
        <p:spPr>
          <a:xfrm>
            <a:off x="426967" y="4209153"/>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a:extLst>
              <a:ext uri="{FF2B5EF4-FFF2-40B4-BE49-F238E27FC236}">
                <a16:creationId xmlns:a16="http://schemas.microsoft.com/office/drawing/2014/main" id="{8C08773A-47AA-214B-BAA0-23E805208FD1}"/>
              </a:ext>
            </a:extLst>
          </p:cNvPr>
          <p:cNvSpPr>
            <a:spLocks noGrp="1"/>
          </p:cNvSpPr>
          <p:nvPr>
            <p:ph type="body" sz="quarter" idx="36" hasCustomPrompt="1"/>
          </p:nvPr>
        </p:nvSpPr>
        <p:spPr>
          <a:xfrm>
            <a:off x="426967" y="5580140"/>
            <a:ext cx="521871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a:extLst>
              <a:ext uri="{FF2B5EF4-FFF2-40B4-BE49-F238E27FC236}">
                <a16:creationId xmlns:a16="http://schemas.microsoft.com/office/drawing/2014/main" id="{F268D761-9C69-EE42-9FEC-B48FF2FB7F06}"/>
              </a:ext>
            </a:extLst>
          </p:cNvPr>
          <p:cNvSpPr>
            <a:spLocks noGrp="1"/>
          </p:cNvSpPr>
          <p:nvPr>
            <p:ph type="body" sz="quarter" idx="37" hasCustomPrompt="1"/>
          </p:nvPr>
        </p:nvSpPr>
        <p:spPr>
          <a:xfrm>
            <a:off x="426966" y="2327416"/>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a:extLst>
              <a:ext uri="{FF2B5EF4-FFF2-40B4-BE49-F238E27FC236}">
                <a16:creationId xmlns:a16="http://schemas.microsoft.com/office/drawing/2014/main" id="{5ECC7253-BB46-B548-980A-6DAF88E55BA3}"/>
              </a:ext>
            </a:extLst>
          </p:cNvPr>
          <p:cNvSpPr>
            <a:spLocks noGrp="1"/>
          </p:cNvSpPr>
          <p:nvPr>
            <p:ph type="body" sz="quarter" idx="33" hasCustomPrompt="1"/>
          </p:nvPr>
        </p:nvSpPr>
        <p:spPr>
          <a:xfrm>
            <a:off x="426966" y="370402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a:extLst>
              <a:ext uri="{FF2B5EF4-FFF2-40B4-BE49-F238E27FC236}">
                <a16:creationId xmlns:a16="http://schemas.microsoft.com/office/drawing/2014/main" id="{3CC4548A-B3C8-2544-98BF-E1A960BC6D4C}"/>
              </a:ext>
            </a:extLst>
          </p:cNvPr>
          <p:cNvSpPr>
            <a:spLocks noGrp="1"/>
          </p:cNvSpPr>
          <p:nvPr>
            <p:ph type="body" sz="quarter" idx="38" hasCustomPrompt="1"/>
          </p:nvPr>
        </p:nvSpPr>
        <p:spPr>
          <a:xfrm>
            <a:off x="426966" y="5077009"/>
            <a:ext cx="1884859" cy="450882"/>
          </a:xfrm>
          <a:prstGeom prst="rect">
            <a:avLst/>
          </a:prstGeom>
        </p:spPr>
        <p:txBody>
          <a:bodyPr/>
          <a:lstStyle>
            <a:lvl1pPr marL="126993" indent="-126993" algn="l" defTabSz="228589">
              <a:lnSpc>
                <a:spcPct val="150000"/>
              </a:lnSpc>
              <a:spcAft>
                <a:spcPts val="500"/>
              </a:spcAft>
              <a:buSzPct val="125000"/>
              <a:buFontTx/>
              <a:buChar char="•"/>
              <a:defRPr lang="zh-CN" altLang="en-US" sz="1800" b="0">
                <a:solidFill>
                  <a:srgbClr val="FFFFFF"/>
                </a:solidFill>
                <a:latin typeface="+mn-lt"/>
                <a:ea typeface="+mn-ea"/>
                <a:cs typeface="+mn-cs"/>
                <a:sym typeface="腾讯体 W7"/>
              </a:defRPr>
            </a:lvl1pPr>
          </a:lstStyle>
          <a:p>
            <a:pPr marL="127006" indent="-127006" algn="l" defTabSz="228612">
              <a:lnSpc>
                <a:spcPct val="150000"/>
              </a:lnSpc>
              <a:spcAft>
                <a:spcPts val="500"/>
              </a:spcAft>
              <a:buSzPct val="125000"/>
              <a:buChar char="•"/>
              <a:defRPr b="0">
                <a:solidFill>
                  <a:srgbClr val="FFFFFF"/>
                </a:solidFill>
                <a:latin typeface="+mn-lt"/>
                <a:ea typeface="+mn-ea"/>
                <a:cs typeface="+mn-cs"/>
                <a:sym typeface="腾讯体 W7"/>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a:extLst>
              <a:ext uri="{FF2B5EF4-FFF2-40B4-BE49-F238E27FC236}">
                <a16:creationId xmlns:a16="http://schemas.microsoft.com/office/drawing/2014/main" id="{DC00F513-DF08-664B-ACEC-72D1EA068425}"/>
              </a:ext>
            </a:extLst>
          </p:cNvPr>
          <p:cNvSpPr>
            <a:spLocks noGrp="1"/>
          </p:cNvSpPr>
          <p:nvPr>
            <p:ph type="chart" sz="quarter" idx="39" hasCustomPrompt="1"/>
          </p:nvPr>
        </p:nvSpPr>
        <p:spPr>
          <a:xfrm>
            <a:off x="6801784" y="1176339"/>
            <a:ext cx="4816526" cy="4117975"/>
          </a:xfrm>
          <a:prstGeom prst="rect">
            <a:avLst/>
          </a:prstGeom>
        </p:spPr>
        <p:txBody>
          <a:bodyPr/>
          <a:lstStyle>
            <a:lvl1pPr marL="0" marR="0" indent="0" algn="ctr" defTabSz="228589" eaLnBrk="1" fontAlgn="auto" latinLnBrk="0" hangingPunct="1">
              <a:lnSpc>
                <a:spcPct val="120000"/>
              </a:lnSpc>
              <a:spcBef>
                <a:spcPts val="0"/>
              </a:spcBef>
              <a:spcAft>
                <a:spcPts val="0"/>
              </a:spcAft>
              <a:buClrTx/>
              <a:buSzPct val="125000"/>
              <a:buFontTx/>
              <a:buNone/>
              <a:tabLst/>
              <a:defRPr sz="2400" b="0" i="0">
                <a:solidFill>
                  <a:schemeClr val="tx2"/>
                </a:solidFill>
                <a:latin typeface="TencentSans W7" panose="020C04030202040F0204" pitchFamily="34" charset="-122"/>
                <a:ea typeface="TencentSans W7" panose="020C04030202040F0204" pitchFamily="34" charset="-122"/>
              </a:defRPr>
            </a:lvl1pPr>
          </a:lstStyle>
          <a:p>
            <a:r>
              <a:rPr kumimoji="1" lang="zh-CN" altLang="en-US" dirty="0"/>
              <a:t>段落标题 </a:t>
            </a:r>
            <a:r>
              <a:rPr kumimoji="1" lang="en-US" altLang="zh-CN" dirty="0"/>
              <a:t>24</a:t>
            </a:r>
            <a:r>
              <a:rPr kumimoji="1" lang="zh-CN" altLang="en-US" dirty="0"/>
              <a:t>磅</a:t>
            </a:r>
          </a:p>
        </p:txBody>
      </p:sp>
    </p:spTree>
    <p:extLst>
      <p:ext uri="{BB962C8B-B14F-4D97-AF65-F5344CB8AC3E}">
        <p14:creationId xmlns:p14="http://schemas.microsoft.com/office/powerpoint/2010/main" val="451256758"/>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
        <p:nvSpPr>
          <p:cNvPr id="5" name="Title 1">
            <a:extLst>
              <a:ext uri="{FF2B5EF4-FFF2-40B4-BE49-F238E27FC236}">
                <a16:creationId xmlns:a16="http://schemas.microsoft.com/office/drawing/2014/main" id="{7AB58605-2E8D-400D-AAB6-515507CFF0A3}"/>
              </a:ext>
            </a:extLst>
          </p:cNvPr>
          <p:cNvSpPr>
            <a:spLocks noGrp="1"/>
          </p:cNvSpPr>
          <p:nvPr>
            <p:ph type="title"/>
          </p:nvPr>
        </p:nvSpPr>
        <p:spPr>
          <a:xfrm>
            <a:off x="1196123" y="420900"/>
            <a:ext cx="10515600" cy="365125"/>
          </a:xfrm>
          <a:prstGeom prst="rect">
            <a:avLst/>
          </a:prstGeom>
        </p:spPr>
        <p:txBody>
          <a:bodyPr anchor="ctr" anchorCtr="0">
            <a:noAutofit/>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7" name="Content Placeholder 2">
            <a:extLst>
              <a:ext uri="{FF2B5EF4-FFF2-40B4-BE49-F238E27FC236}">
                <a16:creationId xmlns:a16="http://schemas.microsoft.com/office/drawing/2014/main" id="{56903557-9D79-48AE-8A2F-D1E6196EDB7A}"/>
              </a:ext>
            </a:extLst>
          </p:cNvPr>
          <p:cNvSpPr>
            <a:spLocks noGrp="1"/>
          </p:cNvSpPr>
          <p:nvPr>
            <p:ph idx="1"/>
          </p:nvPr>
        </p:nvSpPr>
        <p:spPr>
          <a:xfrm>
            <a:off x="838200" y="1232679"/>
            <a:ext cx="10515600" cy="5041359"/>
          </a:xfrm>
          <a:prstGeom prst="rect">
            <a:avLst/>
          </a:prstGeom>
        </p:spPr>
        <p:txBody>
          <a:bodyPr>
            <a:normAutofit/>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stStyle>
          <a:p>
            <a:pPr lvl="0"/>
            <a:r>
              <a:rPr lang="zh-CN" altLang="en-US"/>
              <a:t>单击此处编辑母版文本样式</a:t>
            </a:r>
          </a:p>
          <a:p>
            <a:pPr lvl="1"/>
            <a:r>
              <a:rPr lang="zh-CN" altLang="en-US"/>
              <a:t>二级</a:t>
            </a:r>
          </a:p>
          <a:p>
            <a:pPr lvl="2"/>
            <a:r>
              <a:rPr lang="zh-CN" altLang="en-US"/>
              <a:t>三级</a:t>
            </a:r>
          </a:p>
        </p:txBody>
      </p:sp>
    </p:spTree>
    <p:extLst>
      <p:ext uri="{BB962C8B-B14F-4D97-AF65-F5344CB8AC3E}">
        <p14:creationId xmlns:p14="http://schemas.microsoft.com/office/powerpoint/2010/main" val="2278936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3_CSIG彩色logo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8848" cy="225703"/>
          </a:xfr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Tree>
    <p:extLst>
      <p:ext uri="{BB962C8B-B14F-4D97-AF65-F5344CB8AC3E}">
        <p14:creationId xmlns:p14="http://schemas.microsoft.com/office/powerpoint/2010/main" val="2857781373"/>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34A417A-7660-4110-BFD3-6CBA08A6178C}" type="datetimeFigureOut">
              <a:rPr lang="zh-CN" altLang="en-US" smtClean="0"/>
              <a:t>2022/5/30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B7C133-944C-45E5-9B5E-867D4725B250}" type="slidenum">
              <a:rPr lang="zh-CN" altLang="en-US" smtClean="0"/>
              <a:t>‹#›</a:t>
            </a:fld>
            <a:endParaRPr lang="zh-CN" altLang="en-US"/>
          </a:p>
        </p:txBody>
      </p:sp>
    </p:spTree>
    <p:extLst>
      <p:ext uri="{BB962C8B-B14F-4D97-AF65-F5344CB8AC3E}">
        <p14:creationId xmlns:p14="http://schemas.microsoft.com/office/powerpoint/2010/main" val="362604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双图2">
    <p:spTree>
      <p:nvGrpSpPr>
        <p:cNvPr id="1" name=""/>
        <p:cNvGrpSpPr/>
        <p:nvPr/>
      </p:nvGrpSpPr>
      <p:grpSpPr>
        <a:xfrm>
          <a:off x="0" y="0"/>
          <a:ext cx="0" cy="0"/>
          <a:chOff x="0" y="0"/>
          <a:chExt cx="0" cy="0"/>
        </a:xfrm>
      </p:grpSpPr>
      <p:sp>
        <p:nvSpPr>
          <p:cNvPr id="17" name="文本占位符 3">
            <a:extLst>
              <a:ext uri="{FF2B5EF4-FFF2-40B4-BE49-F238E27FC236}">
                <a16:creationId xmlns:a16="http://schemas.microsoft.com/office/drawing/2014/main" id="{E7357F40-92FE-C142-A497-07051D103DA8}"/>
              </a:ext>
            </a:extLst>
          </p:cNvPr>
          <p:cNvSpPr>
            <a:spLocks noGrp="1"/>
          </p:cNvSpPr>
          <p:nvPr>
            <p:ph type="body" sz="quarter" idx="26" hasCustomPrompt="1"/>
          </p:nvPr>
        </p:nvSpPr>
        <p:spPr>
          <a:xfrm>
            <a:off x="6754765"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a:extLst>
              <a:ext uri="{FF2B5EF4-FFF2-40B4-BE49-F238E27FC236}">
                <a16:creationId xmlns:a16="http://schemas.microsoft.com/office/drawing/2014/main" id="{27902185-1A0D-4D47-9905-858A63474F57}"/>
              </a:ext>
            </a:extLst>
          </p:cNvPr>
          <p:cNvSpPr>
            <a:spLocks noGrp="1"/>
          </p:cNvSpPr>
          <p:nvPr>
            <p:ph type="body" sz="quarter" idx="24" hasCustomPrompt="1"/>
          </p:nvPr>
        </p:nvSpPr>
        <p:spPr>
          <a:xfrm>
            <a:off x="1203899" y="4996033"/>
            <a:ext cx="4457828"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a:extLst>
              <a:ext uri="{FF2B5EF4-FFF2-40B4-BE49-F238E27FC236}">
                <a16:creationId xmlns:a16="http://schemas.microsoft.com/office/drawing/2014/main" id="{08A71F0D-C7D6-BE47-8198-50E31906B236}"/>
              </a:ext>
            </a:extLst>
          </p:cNvPr>
          <p:cNvSpPr>
            <a:spLocks noGrp="1"/>
          </p:cNvSpPr>
          <p:nvPr>
            <p:ph type="body" sz="quarter" idx="25" hasCustomPrompt="1"/>
          </p:nvPr>
        </p:nvSpPr>
        <p:spPr>
          <a:xfrm>
            <a:off x="725942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5D069813-EA78-AF4A-A20A-719CDCCFAF91}"/>
              </a:ext>
            </a:extLst>
          </p:cNvPr>
          <p:cNvSpPr>
            <a:spLocks noGrp="1"/>
          </p:cNvSpPr>
          <p:nvPr>
            <p:ph type="body" sz="quarter" idx="23" hasCustomPrompt="1"/>
          </p:nvPr>
        </p:nvSpPr>
        <p:spPr>
          <a:xfrm>
            <a:off x="1704679" y="1309146"/>
            <a:ext cx="3496022" cy="722313"/>
          </a:xfrm>
          <a:prstGeom prst="rect">
            <a:avLst/>
          </a:prstGeom>
        </p:spPr>
        <p:txBody>
          <a:bodyPr anchor="ctr"/>
          <a:lstStyle>
            <a:lvl1pPr marL="0" indent="0" algn="ctr">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7" name="图片占位符 6">
            <a:extLst>
              <a:ext uri="{FF2B5EF4-FFF2-40B4-BE49-F238E27FC236}">
                <a16:creationId xmlns:a16="http://schemas.microsoft.com/office/drawing/2014/main" id="{EA919183-ABD6-554D-B30D-85D3F2EA5069}"/>
              </a:ext>
            </a:extLst>
          </p:cNvPr>
          <p:cNvSpPr>
            <a:spLocks noGrp="1"/>
          </p:cNvSpPr>
          <p:nvPr>
            <p:ph type="pic" sz="quarter" idx="11" hasCustomPrompt="1"/>
          </p:nvPr>
        </p:nvSpPr>
        <p:spPr>
          <a:xfrm>
            <a:off x="129349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a:extLst>
              <a:ext uri="{FF2B5EF4-FFF2-40B4-BE49-F238E27FC236}">
                <a16:creationId xmlns:a16="http://schemas.microsoft.com/office/drawing/2014/main" id="{C56B204E-0E36-C043-AC06-E288428809C2}"/>
              </a:ext>
            </a:extLst>
          </p:cNvPr>
          <p:cNvSpPr>
            <a:spLocks noGrp="1"/>
          </p:cNvSpPr>
          <p:nvPr>
            <p:ph type="pic" sz="quarter" idx="12" hasCustomPrompt="1"/>
          </p:nvPr>
        </p:nvSpPr>
        <p:spPr>
          <a:xfrm>
            <a:off x="684824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a:extLst>
              <a:ext uri="{FF2B5EF4-FFF2-40B4-BE49-F238E27FC236}">
                <a16:creationId xmlns:a16="http://schemas.microsoft.com/office/drawing/2014/main" id="{B9C566B9-084D-5F4E-8B74-2E90A6528C96}"/>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Tree>
    <p:extLst>
      <p:ext uri="{BB962C8B-B14F-4D97-AF65-F5344CB8AC3E}">
        <p14:creationId xmlns:p14="http://schemas.microsoft.com/office/powerpoint/2010/main" val="41241374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双图3">
    <p:spTree>
      <p:nvGrpSpPr>
        <p:cNvPr id="1" name=""/>
        <p:cNvGrpSpPr/>
        <p:nvPr/>
      </p:nvGrpSpPr>
      <p:grpSpPr>
        <a:xfrm>
          <a:off x="0" y="0"/>
          <a:ext cx="0" cy="0"/>
          <a:chOff x="0" y="0"/>
          <a:chExt cx="0" cy="0"/>
        </a:xfrm>
      </p:grpSpPr>
      <p:sp>
        <p:nvSpPr>
          <p:cNvPr id="13" name="文本占位符 3">
            <a:extLst>
              <a:ext uri="{FF2B5EF4-FFF2-40B4-BE49-F238E27FC236}">
                <a16:creationId xmlns:a16="http://schemas.microsoft.com/office/drawing/2014/main" id="{8FE71797-B6CD-9E40-9AE0-DAA7B5F6F230}"/>
              </a:ext>
            </a:extLst>
          </p:cNvPr>
          <p:cNvSpPr>
            <a:spLocks noGrp="1"/>
          </p:cNvSpPr>
          <p:nvPr>
            <p:ph type="body" sz="quarter" idx="16" hasCustomPrompt="1"/>
          </p:nvPr>
        </p:nvSpPr>
        <p:spPr>
          <a:xfrm>
            <a:off x="5551533" y="1492258"/>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a:extLst>
              <a:ext uri="{FF2B5EF4-FFF2-40B4-BE49-F238E27FC236}">
                <a16:creationId xmlns:a16="http://schemas.microsoft.com/office/drawing/2014/main" id="{B3C7F68D-F3B9-9F41-9552-7C0E4E7FE971}"/>
              </a:ext>
            </a:extLst>
          </p:cNvPr>
          <p:cNvSpPr>
            <a:spLocks noGrp="1"/>
          </p:cNvSpPr>
          <p:nvPr>
            <p:ph type="body" sz="quarter" idx="17" hasCustomPrompt="1"/>
          </p:nvPr>
        </p:nvSpPr>
        <p:spPr>
          <a:xfrm>
            <a:off x="5551533" y="4260936"/>
            <a:ext cx="3608298" cy="368622"/>
          </a:xfrm>
          <a:prstGeom prst="rect">
            <a:avLst/>
          </a:prstGeom>
        </p:spPr>
        <p:txBody>
          <a:bodyPr/>
          <a:lstStyle>
            <a:lvl1pPr marL="0" indent="0">
              <a:buNone/>
              <a:defRPr sz="1600" b="0" i="0">
                <a:solidFill>
                  <a:schemeClr val="tx2"/>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a:extLst>
              <a:ext uri="{FF2B5EF4-FFF2-40B4-BE49-F238E27FC236}">
                <a16:creationId xmlns:a16="http://schemas.microsoft.com/office/drawing/2014/main" id="{150C1778-4829-1E40-80C9-2C9B614955CD}"/>
              </a:ext>
            </a:extLst>
          </p:cNvPr>
          <p:cNvSpPr>
            <a:spLocks noGrp="1"/>
          </p:cNvSpPr>
          <p:nvPr>
            <p:ph type="pic" sz="quarter" idx="18" hasCustomPrompt="1"/>
          </p:nvPr>
        </p:nvSpPr>
        <p:spPr>
          <a:xfrm>
            <a:off x="1394279" y="1243013"/>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485" lvl="0" indent="-317485" algn="ctr"/>
            <a:r>
              <a:rPr lang="en-US" dirty="0" err="1"/>
              <a:t>点击添加图片</a:t>
            </a:r>
            <a:endParaRPr lang="en-US" dirty="0"/>
          </a:p>
        </p:txBody>
      </p:sp>
      <p:sp>
        <p:nvSpPr>
          <p:cNvPr id="17" name="Picture Placeholder 8">
            <a:extLst>
              <a:ext uri="{FF2B5EF4-FFF2-40B4-BE49-F238E27FC236}">
                <a16:creationId xmlns:a16="http://schemas.microsoft.com/office/drawing/2014/main" id="{AAE1A9C8-F28B-534B-9DF6-D4D33A77994C}"/>
              </a:ext>
            </a:extLst>
          </p:cNvPr>
          <p:cNvSpPr>
            <a:spLocks noGrp="1"/>
          </p:cNvSpPr>
          <p:nvPr>
            <p:ph type="pic" sz="quarter" idx="19" hasCustomPrompt="1"/>
          </p:nvPr>
        </p:nvSpPr>
        <p:spPr>
          <a:xfrm>
            <a:off x="1394279" y="4008438"/>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stStyle>
          <a:p>
            <a:pPr lvl="0" algn="ctr"/>
            <a:r>
              <a:rPr lang="en-US" dirty="0" err="1"/>
              <a:t>点击添加图片</a:t>
            </a:r>
            <a:endParaRPr lang="en-US" dirty="0"/>
          </a:p>
        </p:txBody>
      </p:sp>
      <p:pic>
        <p:nvPicPr>
          <p:cNvPr id="6" name="图片 5">
            <a:extLst>
              <a:ext uri="{FF2B5EF4-FFF2-40B4-BE49-F238E27FC236}">
                <a16:creationId xmlns:a16="http://schemas.microsoft.com/office/drawing/2014/main" id="{4A44B10C-FF92-5540-8342-4DBF15ED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a:extLst>
              <a:ext uri="{FF2B5EF4-FFF2-40B4-BE49-F238E27FC236}">
                <a16:creationId xmlns:a16="http://schemas.microsoft.com/office/drawing/2014/main" id="{19351BEC-F07A-C848-B576-8F3799D3B8AC}"/>
              </a:ext>
            </a:extLst>
          </p:cNvPr>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pPr/>
              <a:t>‹#›</a:t>
            </a:fld>
            <a:endParaRPr lang="zh-CN" altLang="en-US" dirty="0"/>
          </a:p>
        </p:txBody>
      </p:sp>
      <p:sp>
        <p:nvSpPr>
          <p:cNvPr id="12" name="文本占位符 3">
            <a:extLst>
              <a:ext uri="{FF2B5EF4-FFF2-40B4-BE49-F238E27FC236}">
                <a16:creationId xmlns:a16="http://schemas.microsoft.com/office/drawing/2014/main" id="{53A43A4B-3B9E-A94E-AAC6-EB9C3A63AC55}"/>
              </a:ext>
            </a:extLst>
          </p:cNvPr>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4967"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a:extLst>
              <a:ext uri="{FF2B5EF4-FFF2-40B4-BE49-F238E27FC236}">
                <a16:creationId xmlns:a16="http://schemas.microsoft.com/office/drawing/2014/main" id="{727F2F35-4BF0-3546-A205-E1EAD92BF096}"/>
              </a:ext>
            </a:extLst>
          </p:cNvPr>
          <p:cNvSpPr>
            <a:spLocks noGrp="1"/>
          </p:cNvSpPr>
          <p:nvPr>
            <p:ph type="body" sz="quarter" idx="20" hasCustomPrompt="1"/>
          </p:nvPr>
        </p:nvSpPr>
        <p:spPr>
          <a:xfrm>
            <a:off x="5551533" y="1877163"/>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a:extLst>
              <a:ext uri="{FF2B5EF4-FFF2-40B4-BE49-F238E27FC236}">
                <a16:creationId xmlns:a16="http://schemas.microsoft.com/office/drawing/2014/main" id="{37BC1D4C-BEC4-DB46-971A-714D1748F48A}"/>
              </a:ext>
            </a:extLst>
          </p:cNvPr>
          <p:cNvSpPr>
            <a:spLocks noGrp="1"/>
          </p:cNvSpPr>
          <p:nvPr>
            <p:ph type="body" sz="quarter" idx="21" hasCustomPrompt="1"/>
          </p:nvPr>
        </p:nvSpPr>
        <p:spPr>
          <a:xfrm>
            <a:off x="5551533" y="4645841"/>
            <a:ext cx="5368729" cy="368622"/>
          </a:xfrm>
          <a:prstGeom prst="rect">
            <a:avLst/>
          </a:prstGeom>
        </p:spPr>
        <p:txBody>
          <a:bodyPr/>
          <a:lstStyle>
            <a:lvl1pPr marL="0" indent="0">
              <a:lnSpc>
                <a:spcPct val="150000"/>
              </a:lnSpc>
              <a:buSzPct val="100000"/>
              <a:buFont typeface="Arial" panose="020B060402020202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4967"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extLst>
      <p:ext uri="{BB962C8B-B14F-4D97-AF65-F5344CB8AC3E}">
        <p14:creationId xmlns:p14="http://schemas.microsoft.com/office/powerpoint/2010/main" val="1929093690"/>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幻灯片编号"/>
          <p:cNvSpPr txBox="1">
            <a:spLocks noGrp="1"/>
          </p:cNvSpPr>
          <p:nvPr>
            <p:ph type="sldNum" sz="quarter" idx="2"/>
          </p:nvPr>
        </p:nvSpPr>
        <p:spPr>
          <a:xfrm>
            <a:off x="5958993" y="6540501"/>
            <a:ext cx="267667"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145690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Lst>
  <p:transition spd="med"/>
  <p:hf hdr="0" dt="0"/>
  <p:txStyles>
    <p:titleStyle>
      <a:lvl1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1pPr>
      <a:lvl2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2pPr>
      <a:lvl3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3pPr>
      <a:lvl4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4pPr>
      <a:lvl5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5pPr>
      <a:lvl6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6pPr>
      <a:lvl7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7pPr>
      <a:lvl8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8pPr>
      <a:lvl9pPr marL="0" marR="0" indent="0" algn="l" defTabSz="228589" rtl="0" latinLnBrk="0">
        <a:lnSpc>
          <a:spcPct val="130000"/>
        </a:lnSpc>
        <a:spcBef>
          <a:spcPts val="0"/>
        </a:spcBef>
        <a:spcAft>
          <a:spcPts val="0"/>
        </a:spcAft>
        <a:buClrTx/>
        <a:buSzTx/>
        <a:buFontTx/>
        <a:buNone/>
        <a:tabLst/>
        <a:defRPr sz="5000" b="0" i="0" u="none" strike="noStrike" cap="none" spc="0" baseline="0">
          <a:solidFill>
            <a:srgbClr val="FFFFFF"/>
          </a:solidFill>
          <a:uFillTx/>
          <a:latin typeface="+mn-lt"/>
          <a:ea typeface="+mn-ea"/>
          <a:cs typeface="+mn-cs"/>
          <a:sym typeface="腾讯体 W7"/>
        </a:defRPr>
      </a:lvl9pPr>
    </p:titleStyle>
    <p:bodyStyle>
      <a:lvl1pPr marL="317485"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1pPr>
      <a:lvl2pPr marL="634968"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2pPr>
      <a:lvl3pPr marL="952453"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3pPr>
      <a:lvl4pPr marL="1269937"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4pPr>
      <a:lvl5pPr marL="1587421"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5pPr>
      <a:lvl6pPr marL="1904904"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6pPr>
      <a:lvl7pPr marL="2222390"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7pPr>
      <a:lvl8pPr marL="2539873"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8pPr>
      <a:lvl9pPr marL="2857358" marR="0" indent="-317485" algn="l" defTabSz="228589"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9pPr>
    </p:bodyStyle>
    <p:otherStyle>
      <a:lvl1pPr marL="0" marR="0" indent="0"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1pPr>
      <a:lvl2pPr marL="0" marR="0" indent="114295"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2pPr>
      <a:lvl3pPr marL="0" marR="0" indent="228589"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3pPr>
      <a:lvl4pPr marL="0" marR="0" indent="342884"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4pPr>
      <a:lvl5pPr marL="0" marR="0" indent="457177"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5pPr>
      <a:lvl6pPr marL="0" marR="0" indent="571472"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6pPr>
      <a:lvl7pPr marL="0" marR="0" indent="685765"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7pPr>
      <a:lvl8pPr marL="0" marR="0" indent="800060"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8pPr>
      <a:lvl9pPr marL="0" marR="0" indent="914355" algn="ctr" defTabSz="41273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6.xml"/><Relationship Id="rId1" Type="http://schemas.openxmlformats.org/officeDocument/2006/relationships/tags" Target="../tags/tag1.xml"/><Relationship Id="rId4" Type="http://schemas.openxmlformats.org/officeDocument/2006/relationships/hyperlink" Target="https://cloud.tencent.com/document/product/21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VCG211186081977.jpg" descr="VCG211186081977.jpg"/>
          <p:cNvPicPr>
            <a:picLocks noChangeAspect="1"/>
          </p:cNvPicPr>
          <p:nvPr/>
        </p:nvPicPr>
        <p:blipFill>
          <a:blip r:embed="rId2"/>
          <a:srcRect t="4960" r="24495" b="27279"/>
          <a:stretch>
            <a:fillRect/>
          </a:stretch>
        </p:blipFill>
        <p:spPr>
          <a:xfrm>
            <a:off x="7100884" y="-9638"/>
            <a:ext cx="5109887" cy="6877276"/>
          </a:xfrm>
          <a:prstGeom prst="rect">
            <a:avLst/>
          </a:prstGeom>
          <a:ln w="12700">
            <a:miter lim="400000"/>
          </a:ln>
        </p:spPr>
      </p:pic>
      <p:sp>
        <p:nvSpPr>
          <p:cNvPr id="274" name="形状"/>
          <p:cNvSpPr/>
          <p:nvPr/>
        </p:nvSpPr>
        <p:spPr>
          <a:xfrm>
            <a:off x="795" y="447"/>
            <a:ext cx="10971371" cy="6857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526" y="21600"/>
                </a:lnTo>
                <a:lnTo>
                  <a:pt x="0" y="21600"/>
                </a:lnTo>
                <a:lnTo>
                  <a:pt x="0" y="0"/>
                </a:lnTo>
                <a:close/>
              </a:path>
            </a:pathLst>
          </a:custGeom>
          <a:solidFill>
            <a:srgbClr val="0052D9">
              <a:alpha val="50000"/>
            </a:srgbClr>
          </a:solidFill>
          <a:ln w="12700">
            <a:miter lim="400000"/>
          </a:ln>
        </p:spPr>
        <p:txBody>
          <a:bodyPr lIns="0" tIns="0" rIns="0" bIns="0"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75" name="形状"/>
          <p:cNvSpPr/>
          <p:nvPr/>
        </p:nvSpPr>
        <p:spPr>
          <a:xfrm>
            <a:off x="794" y="447"/>
            <a:ext cx="9407371" cy="6857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849" y="21600"/>
                </a:lnTo>
                <a:lnTo>
                  <a:pt x="0" y="21600"/>
                </a:lnTo>
                <a:lnTo>
                  <a:pt x="0" y="0"/>
                </a:lnTo>
                <a:close/>
              </a:path>
            </a:pathLst>
          </a:custGeom>
          <a:solidFill>
            <a:schemeClr val="tx2"/>
          </a:solidFill>
          <a:ln w="12700">
            <a:miter lim="400000"/>
          </a:ln>
        </p:spPr>
        <p:txBody>
          <a:bodyPr lIns="0" tIns="0" rIns="0" bIns="0"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76" name="PPT标题文本"/>
          <p:cNvSpPr txBox="1"/>
          <p:nvPr/>
        </p:nvSpPr>
        <p:spPr>
          <a:xfrm>
            <a:off x="899739" y="2081345"/>
            <a:ext cx="7420295" cy="1403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97" tIns="25397" rIns="25397" bIns="25397" anchor="ctr">
            <a:spAutoFit/>
          </a:bodyPr>
          <a:lstStyle>
            <a:lvl1pPr algn="l">
              <a:defRPr sz="13000" b="0">
                <a:solidFill>
                  <a:srgbClr val="FFFFFF"/>
                </a:solidFill>
                <a:latin typeface="+mn-lt"/>
                <a:ea typeface="+mn-ea"/>
                <a:cs typeface="+mn-cs"/>
                <a:sym typeface="腾讯体 W7"/>
              </a:defRPr>
            </a:lvl1pPr>
          </a:lstStyle>
          <a:p>
            <a:pPr defTabSz="412709" hangingPunct="0">
              <a:lnSpc>
                <a:spcPct val="150000"/>
              </a:lnSpc>
            </a:pPr>
            <a:r>
              <a:rPr lang="zh-CN" altLang="en-US" sz="6600" dirty="0"/>
              <a:t>腾讯云负载均衡</a:t>
            </a:r>
            <a:r>
              <a:rPr lang="en-US" altLang="zh-CN" sz="6600" dirty="0"/>
              <a:t>CLB</a:t>
            </a:r>
            <a:endParaRPr sz="6599" kern="0" dirty="0">
              <a:latin typeface="腾讯体 W7"/>
              <a:ea typeface="腾讯体 W7"/>
            </a:endParaRPr>
          </a:p>
        </p:txBody>
      </p:sp>
      <p:sp>
        <p:nvSpPr>
          <p:cNvPr id="277" name="PPT副标题文本"/>
          <p:cNvSpPr txBox="1"/>
          <p:nvPr/>
        </p:nvSpPr>
        <p:spPr>
          <a:xfrm>
            <a:off x="899739" y="3377015"/>
            <a:ext cx="3441642" cy="666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97" tIns="25397" rIns="25397" bIns="25397" anchor="ctr">
            <a:spAutoFit/>
          </a:bodyPr>
          <a:lstStyle>
            <a:lvl1pPr algn="l">
              <a:defRPr sz="6000" b="0">
                <a:solidFill>
                  <a:srgbClr val="FFFFFF"/>
                </a:solidFill>
                <a:latin typeface="+mn-lt"/>
                <a:ea typeface="+mn-ea"/>
                <a:cs typeface="+mn-cs"/>
                <a:sym typeface="腾讯体 W7"/>
              </a:defRPr>
            </a:lvl1pPr>
          </a:lstStyle>
          <a:p>
            <a:pPr defTabSz="412709" hangingPunct="0">
              <a:lnSpc>
                <a:spcPct val="150000"/>
              </a:lnSpc>
            </a:pPr>
            <a:r>
              <a:rPr lang="zh-CN" altLang="en-US" sz="3001" kern="0" dirty="0">
                <a:latin typeface="腾讯体 W7"/>
                <a:ea typeface="腾讯体 W7"/>
              </a:rPr>
              <a:t>产品架构师培训</a:t>
            </a:r>
            <a:r>
              <a:rPr lang="en" altLang="zh-CN" sz="3001" kern="0" dirty="0">
                <a:latin typeface="腾讯体 W7"/>
                <a:ea typeface="腾讯体 W7"/>
              </a:rPr>
              <a:t>PPT</a:t>
            </a:r>
          </a:p>
        </p:txBody>
      </p:sp>
      <p:sp>
        <p:nvSpPr>
          <p:cNvPr id="278" name="2020.04.26     演讲者姓名"/>
          <p:cNvSpPr txBox="1"/>
          <p:nvPr/>
        </p:nvSpPr>
        <p:spPr>
          <a:xfrm>
            <a:off x="899739" y="5514216"/>
            <a:ext cx="3079363" cy="704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97" tIns="25397" rIns="25397" bIns="25397" anchor="ctr">
            <a:spAutoFit/>
          </a:bodyPr>
          <a:lstStyle>
            <a:lvl1pPr algn="l">
              <a:defRPr sz="4000" b="0">
                <a:solidFill>
                  <a:srgbClr val="FFFFFF"/>
                </a:solidFill>
                <a:latin typeface="+mn-lt"/>
                <a:ea typeface="+mn-ea"/>
                <a:cs typeface="+mn-cs"/>
                <a:sym typeface="腾讯体 W7"/>
              </a:defRPr>
            </a:lvl1pPr>
          </a:lstStyle>
          <a:p>
            <a:pPr defTabSz="412709" hangingPunct="0">
              <a:lnSpc>
                <a:spcPct val="150000"/>
              </a:lnSpc>
            </a:pPr>
            <a:r>
              <a:rPr sz="1500" kern="0" dirty="0">
                <a:latin typeface="腾讯体 W7"/>
                <a:ea typeface="腾讯体 W7"/>
              </a:rPr>
              <a:t>202</a:t>
            </a:r>
            <a:r>
              <a:rPr lang="en-US" altLang="zh-CN" sz="1500" kern="0" dirty="0">
                <a:latin typeface="腾讯体 W7"/>
                <a:ea typeface="腾讯体 W7"/>
              </a:rPr>
              <a:t>2</a:t>
            </a:r>
            <a:r>
              <a:rPr sz="1500" kern="0" dirty="0">
                <a:latin typeface="腾讯体 W7"/>
                <a:ea typeface="腾讯体 W7"/>
              </a:rPr>
              <a:t>.</a:t>
            </a:r>
            <a:r>
              <a:rPr lang="en-US" altLang="zh-CN" sz="1500" kern="0" dirty="0">
                <a:latin typeface="腾讯体 W7"/>
                <a:ea typeface="腾讯体 W7"/>
              </a:rPr>
              <a:t>05</a:t>
            </a:r>
            <a:r>
              <a:rPr sz="1500" kern="0" dirty="0">
                <a:latin typeface="腾讯体 W7"/>
                <a:ea typeface="腾讯体 W7"/>
              </a:rPr>
              <a:t>.</a:t>
            </a:r>
            <a:r>
              <a:rPr lang="en-US" altLang="zh-CN" sz="1500" kern="0" dirty="0">
                <a:latin typeface="腾讯体 W7"/>
                <a:ea typeface="腾讯体 W7"/>
              </a:rPr>
              <a:t>30</a:t>
            </a:r>
          </a:p>
          <a:p>
            <a:pPr defTabSz="412709" hangingPunct="0">
              <a:lnSpc>
                <a:spcPct val="150000"/>
              </a:lnSpc>
            </a:pPr>
            <a:r>
              <a:rPr lang="zh-CN" altLang="en-US" sz="1500" kern="0" dirty="0">
                <a:latin typeface="腾讯体 W7"/>
                <a:ea typeface="腾讯体 W7"/>
              </a:rPr>
              <a:t>云产品一部 网络产品中心 </a:t>
            </a:r>
            <a:r>
              <a:rPr lang="en-US" altLang="zh-CN" sz="1500" kern="0" dirty="0" err="1">
                <a:latin typeface="腾讯体 W7"/>
                <a:ea typeface="腾讯体 W7"/>
              </a:rPr>
              <a:t>xinxinyi</a:t>
            </a:r>
            <a:endParaRPr sz="1500" kern="0" dirty="0">
              <a:latin typeface="腾讯体 W7"/>
              <a:ea typeface="腾讯体 W7"/>
            </a:endParaRPr>
          </a:p>
        </p:txBody>
      </p:sp>
      <p:pic>
        <p:nvPicPr>
          <p:cNvPr id="280" name="01_Tencent_Logo_Reverse type.png" descr="01_Tencent_Logo_Reverse type.png"/>
          <p:cNvPicPr>
            <a:picLocks noChangeAspect="1"/>
          </p:cNvPicPr>
          <p:nvPr/>
        </p:nvPicPr>
        <p:blipFill>
          <a:blip r:embed="rId3"/>
          <a:stretch>
            <a:fillRect/>
          </a:stretch>
        </p:blipFill>
        <p:spPr>
          <a:xfrm>
            <a:off x="859994" y="1412478"/>
            <a:ext cx="1876270" cy="564851"/>
          </a:xfrm>
          <a:prstGeom prst="rect">
            <a:avLst/>
          </a:prstGeom>
          <a:ln w="12700">
            <a:miter lim="400000"/>
          </a:ln>
        </p:spPr>
      </p:pic>
      <p:sp>
        <p:nvSpPr>
          <p:cNvPr id="281" name="线条"/>
          <p:cNvSpPr/>
          <p:nvPr/>
        </p:nvSpPr>
        <p:spPr>
          <a:xfrm flipV="1">
            <a:off x="2888121" y="1598603"/>
            <a:ext cx="1" cy="192601"/>
          </a:xfrm>
          <a:prstGeom prst="line">
            <a:avLst/>
          </a:prstGeom>
          <a:ln w="25400">
            <a:solidFill>
              <a:srgbClr val="FFFFFF"/>
            </a:solidFill>
            <a:miter lim="400000"/>
          </a:ln>
        </p:spPr>
        <p:txBody>
          <a:bodyPr lIns="0" tIns="0" rIns="0" bIns="0"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pic>
        <p:nvPicPr>
          <p:cNvPr id="12" name="图片 11">
            <a:extLst>
              <a:ext uri="{FF2B5EF4-FFF2-40B4-BE49-F238E27FC236}">
                <a16:creationId xmlns:a16="http://schemas.microsoft.com/office/drawing/2014/main" id="{BB6644E3-73DA-F14A-A06A-8D6CD8226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30" y="1494538"/>
            <a:ext cx="893635" cy="39824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10</a:t>
            </a:fld>
            <a:endParaRPr lang="zh-CN" altLang="en-US" kern="0" dirty="0">
              <a:solidFill>
                <a:srgbClr val="000000"/>
              </a:solidFill>
            </a:endParaRPr>
          </a:p>
        </p:txBody>
      </p:sp>
      <p:sp>
        <p:nvSpPr>
          <p:cNvPr id="376" name="标题文本"/>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latin typeface="腾讯体 W7"/>
                <a:ea typeface="腾讯体 W7"/>
              </a:rPr>
              <a:t>客户想要什么</a:t>
            </a:r>
            <a:endParaRPr sz="3001" kern="0" dirty="0">
              <a:solidFill>
                <a:srgbClr val="000000"/>
              </a:solidFill>
              <a:latin typeface="腾讯体 W7"/>
              <a:ea typeface="腾讯体 W7"/>
            </a:endParaRPr>
          </a:p>
        </p:txBody>
      </p:sp>
      <p:grpSp>
        <p:nvGrpSpPr>
          <p:cNvPr id="43" name="组合 42">
            <a:extLst>
              <a:ext uri="{FF2B5EF4-FFF2-40B4-BE49-F238E27FC236}">
                <a16:creationId xmlns:a16="http://schemas.microsoft.com/office/drawing/2014/main" id="{62AC6EB0-1659-1449-8CEF-06AC6D7431D4}"/>
              </a:ext>
            </a:extLst>
          </p:cNvPr>
          <p:cNvGrpSpPr/>
          <p:nvPr/>
        </p:nvGrpSpPr>
        <p:grpSpPr>
          <a:xfrm>
            <a:off x="713128" y="2176928"/>
            <a:ext cx="10767332" cy="2504143"/>
            <a:chOff x="713128" y="2270292"/>
            <a:chExt cx="10767332" cy="2504143"/>
          </a:xfrm>
        </p:grpSpPr>
        <p:sp>
          <p:nvSpPr>
            <p:cNvPr id="44" name="矩形">
              <a:extLst>
                <a:ext uri="{FF2B5EF4-FFF2-40B4-BE49-F238E27FC236}">
                  <a16:creationId xmlns:a16="http://schemas.microsoft.com/office/drawing/2014/main" id="{8E0B5F6E-35C2-7F41-9233-259748A737D5}"/>
                </a:ext>
              </a:extLst>
            </p:cNvPr>
            <p:cNvSpPr/>
            <p:nvPr/>
          </p:nvSpPr>
          <p:spPr>
            <a:xfrm>
              <a:off x="713128" y="2274304"/>
              <a:ext cx="2563416" cy="2500131"/>
            </a:xfrm>
            <a:prstGeom prst="roundRect">
              <a:avLst>
                <a:gd name="adj" fmla="val 0"/>
              </a:avLst>
            </a:prstGeom>
            <a:solidFill>
              <a:srgbClr val="EDF1FF"/>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45" name="01">
              <a:extLst>
                <a:ext uri="{FF2B5EF4-FFF2-40B4-BE49-F238E27FC236}">
                  <a16:creationId xmlns:a16="http://schemas.microsoft.com/office/drawing/2014/main" id="{3B03B9E7-03FF-0549-9E0C-93822EEA4C6B}"/>
                </a:ext>
              </a:extLst>
            </p:cNvPr>
            <p:cNvSpPr/>
            <p:nvPr/>
          </p:nvSpPr>
          <p:spPr>
            <a:xfrm>
              <a:off x="713129" y="2270292"/>
              <a:ext cx="2563417" cy="660551"/>
            </a:xfrm>
            <a:prstGeom prst="rect">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600" b="0">
                  <a:solidFill>
                    <a:srgbClr val="FFFFFF"/>
                  </a:solidFill>
                  <a:latin typeface="+mn-lt"/>
                  <a:ea typeface="+mn-ea"/>
                  <a:cs typeface="+mn-cs"/>
                  <a:sym typeface="腾讯体 W7"/>
                </a:defRPr>
              </a:lvl1pPr>
            </a:lstStyle>
            <a:p>
              <a:pPr algn="ctr"/>
              <a:r>
                <a:rPr lang="zh-CN" altLang="en-US" sz="2400" dirty="0">
                  <a:latin typeface="微软雅黑" panose="020B0503020204020204" pitchFamily="34" charset="-122"/>
                  <a:ea typeface="微软雅黑" panose="020B0503020204020204" pitchFamily="34" charset="-122"/>
                </a:rPr>
                <a:t>高可用</a:t>
              </a:r>
              <a:endParaRPr sz="2400" dirty="0">
                <a:latin typeface="微软雅黑" panose="020B0503020204020204" pitchFamily="34" charset="-122"/>
                <a:ea typeface="微软雅黑" panose="020B0503020204020204" pitchFamily="34" charset="-122"/>
              </a:endParaRPr>
            </a:p>
          </p:txBody>
        </p:sp>
        <p:sp>
          <p:nvSpPr>
            <p:cNvPr id="46" name="矩形">
              <a:extLst>
                <a:ext uri="{FF2B5EF4-FFF2-40B4-BE49-F238E27FC236}">
                  <a16:creationId xmlns:a16="http://schemas.microsoft.com/office/drawing/2014/main" id="{A43AC4D0-6905-2A41-A40B-2EF295D2EDA7}"/>
                </a:ext>
              </a:extLst>
            </p:cNvPr>
            <p:cNvSpPr/>
            <p:nvPr/>
          </p:nvSpPr>
          <p:spPr>
            <a:xfrm>
              <a:off x="3447767" y="2274304"/>
              <a:ext cx="2563416" cy="2500131"/>
            </a:xfrm>
            <a:prstGeom prst="roundRect">
              <a:avLst>
                <a:gd name="adj" fmla="val 0"/>
              </a:avLst>
            </a:prstGeom>
            <a:solidFill>
              <a:srgbClr val="EDF1FF"/>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47" name="02">
              <a:extLst>
                <a:ext uri="{FF2B5EF4-FFF2-40B4-BE49-F238E27FC236}">
                  <a16:creationId xmlns:a16="http://schemas.microsoft.com/office/drawing/2014/main" id="{7C7AEB17-7510-014F-847C-0A64EB58DC3A}"/>
                </a:ext>
              </a:extLst>
            </p:cNvPr>
            <p:cNvSpPr/>
            <p:nvPr/>
          </p:nvSpPr>
          <p:spPr>
            <a:xfrm>
              <a:off x="3447767" y="2270293"/>
              <a:ext cx="2563417" cy="660551"/>
            </a:xfrm>
            <a:prstGeom prst="rect">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600" b="0">
                  <a:solidFill>
                    <a:srgbClr val="FFFFFF"/>
                  </a:solidFill>
                  <a:latin typeface="+mn-lt"/>
                  <a:ea typeface="+mn-ea"/>
                  <a:cs typeface="+mn-cs"/>
                  <a:sym typeface="腾讯体 W7"/>
                </a:defRPr>
              </a:lvl1pPr>
            </a:lstStyle>
            <a:p>
              <a:pPr algn="ctr"/>
              <a:r>
                <a:rPr lang="zh-CN" altLang="en-US" sz="2400" dirty="0">
                  <a:latin typeface="微软雅黑" panose="020B0503020204020204" pitchFamily="34" charset="-122"/>
                  <a:ea typeface="微软雅黑" panose="020B0503020204020204" pitchFamily="34" charset="-122"/>
                </a:rPr>
                <a:t>高弹性</a:t>
              </a:r>
              <a:endParaRPr sz="2400" dirty="0">
                <a:latin typeface="微软雅黑" panose="020B0503020204020204" pitchFamily="34" charset="-122"/>
                <a:ea typeface="微软雅黑" panose="020B0503020204020204" pitchFamily="34" charset="-122"/>
              </a:endParaRPr>
            </a:p>
          </p:txBody>
        </p:sp>
        <p:sp>
          <p:nvSpPr>
            <p:cNvPr id="48" name="矩形">
              <a:extLst>
                <a:ext uri="{FF2B5EF4-FFF2-40B4-BE49-F238E27FC236}">
                  <a16:creationId xmlns:a16="http://schemas.microsoft.com/office/drawing/2014/main" id="{9D3FDEF2-5258-694F-B31E-6D2C4F244011}"/>
                </a:ext>
              </a:extLst>
            </p:cNvPr>
            <p:cNvSpPr/>
            <p:nvPr/>
          </p:nvSpPr>
          <p:spPr>
            <a:xfrm>
              <a:off x="6182405" y="2274304"/>
              <a:ext cx="2563416" cy="2500131"/>
            </a:xfrm>
            <a:prstGeom prst="roundRect">
              <a:avLst>
                <a:gd name="adj" fmla="val 0"/>
              </a:avLst>
            </a:prstGeom>
            <a:solidFill>
              <a:srgbClr val="EDF1FF"/>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49" name="03">
              <a:extLst>
                <a:ext uri="{FF2B5EF4-FFF2-40B4-BE49-F238E27FC236}">
                  <a16:creationId xmlns:a16="http://schemas.microsoft.com/office/drawing/2014/main" id="{5456341E-56F0-1E4F-854F-3ED31329B495}"/>
                </a:ext>
              </a:extLst>
            </p:cNvPr>
            <p:cNvSpPr/>
            <p:nvPr/>
          </p:nvSpPr>
          <p:spPr>
            <a:xfrm>
              <a:off x="6182406" y="2270293"/>
              <a:ext cx="2563416" cy="660551"/>
            </a:xfrm>
            <a:prstGeom prst="rect">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600" b="0">
                  <a:solidFill>
                    <a:srgbClr val="FFFFFF"/>
                  </a:solidFill>
                  <a:latin typeface="+mn-lt"/>
                  <a:ea typeface="+mn-ea"/>
                  <a:cs typeface="+mn-cs"/>
                  <a:sym typeface="腾讯体 W7"/>
                </a:defRPr>
              </a:lvl1pPr>
            </a:lstStyle>
            <a:p>
              <a:pPr algn="ctr"/>
              <a:r>
                <a:rPr lang="zh-CN" altLang="en-US" sz="2400" dirty="0">
                  <a:latin typeface="微软雅黑" panose="020B0503020204020204" pitchFamily="34" charset="-122"/>
                  <a:ea typeface="微软雅黑" panose="020B0503020204020204" pitchFamily="34" charset="-122"/>
                </a:rPr>
                <a:t>低成本</a:t>
              </a:r>
              <a:endParaRPr sz="2400" dirty="0">
                <a:latin typeface="微软雅黑" panose="020B0503020204020204" pitchFamily="34" charset="-122"/>
                <a:ea typeface="微软雅黑" panose="020B0503020204020204" pitchFamily="34" charset="-122"/>
              </a:endParaRPr>
            </a:p>
          </p:txBody>
        </p:sp>
        <p:sp>
          <p:nvSpPr>
            <p:cNvPr id="50" name="矩形">
              <a:extLst>
                <a:ext uri="{FF2B5EF4-FFF2-40B4-BE49-F238E27FC236}">
                  <a16:creationId xmlns:a16="http://schemas.microsoft.com/office/drawing/2014/main" id="{BE709C66-62C0-744F-9C3A-05303F31D509}"/>
                </a:ext>
              </a:extLst>
            </p:cNvPr>
            <p:cNvSpPr/>
            <p:nvPr/>
          </p:nvSpPr>
          <p:spPr>
            <a:xfrm>
              <a:off x="8917044" y="2274304"/>
              <a:ext cx="2563416" cy="2500131"/>
            </a:xfrm>
            <a:prstGeom prst="roundRect">
              <a:avLst>
                <a:gd name="adj" fmla="val 0"/>
              </a:avLst>
            </a:prstGeom>
            <a:solidFill>
              <a:srgbClr val="EDF1FF"/>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51" name="04">
              <a:extLst>
                <a:ext uri="{FF2B5EF4-FFF2-40B4-BE49-F238E27FC236}">
                  <a16:creationId xmlns:a16="http://schemas.microsoft.com/office/drawing/2014/main" id="{806F8797-03C5-6445-8903-FAF45145D770}"/>
                </a:ext>
              </a:extLst>
            </p:cNvPr>
            <p:cNvSpPr/>
            <p:nvPr/>
          </p:nvSpPr>
          <p:spPr>
            <a:xfrm>
              <a:off x="8917044" y="2270293"/>
              <a:ext cx="2563416" cy="660551"/>
            </a:xfrm>
            <a:prstGeom prst="rect">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600" b="0">
                  <a:solidFill>
                    <a:srgbClr val="FFFFFF"/>
                  </a:solidFill>
                  <a:latin typeface="+mn-lt"/>
                  <a:ea typeface="+mn-ea"/>
                  <a:cs typeface="+mn-cs"/>
                  <a:sym typeface="腾讯体 W7"/>
                </a:defRPr>
              </a:lvl1pPr>
            </a:lstStyle>
            <a:p>
              <a:pPr algn="ctr"/>
              <a:r>
                <a:rPr lang="zh-CN" altLang="en-US" sz="2400" dirty="0">
                  <a:latin typeface="微软雅黑" panose="020B0503020204020204" pitchFamily="34" charset="-122"/>
                  <a:ea typeface="微软雅黑" panose="020B0503020204020204" pitchFamily="34" charset="-122"/>
                </a:rPr>
                <a:t>易扩展</a:t>
              </a:r>
              <a:endParaRPr sz="2400" dirty="0">
                <a:latin typeface="微软雅黑" panose="020B0503020204020204" pitchFamily="34" charset="-122"/>
                <a:ea typeface="微软雅黑" panose="020B0503020204020204" pitchFamily="34" charset="-122"/>
              </a:endParaRPr>
            </a:p>
          </p:txBody>
        </p:sp>
        <p:sp>
          <p:nvSpPr>
            <p:cNvPr id="52" name="此处为内容描述文本，文本字体选用微软雅黑，字号20磅，字重Regular，颜色色值为#000000，行距为1.5倍。">
              <a:extLst>
                <a:ext uri="{FF2B5EF4-FFF2-40B4-BE49-F238E27FC236}">
                  <a16:creationId xmlns:a16="http://schemas.microsoft.com/office/drawing/2014/main" id="{A3F19FE4-9068-1544-B3E5-873A7CC119B2}"/>
                </a:ext>
              </a:extLst>
            </p:cNvPr>
            <p:cNvSpPr txBox="1"/>
            <p:nvPr/>
          </p:nvSpPr>
          <p:spPr>
            <a:xfrm>
              <a:off x="842694" y="3063768"/>
              <a:ext cx="2327796" cy="1577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负载均衡作为业务入口，对可用性要求非常高</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负载均衡本身的可用性</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负载均衡将流量转发给后端，可自动识别后端异常</a:t>
              </a:r>
              <a:endParaRPr lang="en-US" altLang="zh-CN" sz="1400" dirty="0">
                <a:latin typeface="微软雅黑" panose="020B0503020204020204" pitchFamily="34" charset="-122"/>
                <a:ea typeface="微软雅黑" panose="020B0503020204020204" pitchFamily="34" charset="-122"/>
              </a:endParaRPr>
            </a:p>
          </p:txBody>
        </p:sp>
        <p:sp>
          <p:nvSpPr>
            <p:cNvPr id="53" name="此处为内容描述文本，文本字体选用微软雅黑，字号20磅，字重Regular，颜色色值为#000000，行距为1.5倍。">
              <a:extLst>
                <a:ext uri="{FF2B5EF4-FFF2-40B4-BE49-F238E27FC236}">
                  <a16:creationId xmlns:a16="http://schemas.microsoft.com/office/drawing/2014/main" id="{797C3351-F2A1-E543-8C61-1B4D7E6CB6C6}"/>
                </a:ext>
              </a:extLst>
            </p:cNvPr>
            <p:cNvSpPr txBox="1"/>
            <p:nvPr/>
          </p:nvSpPr>
          <p:spPr>
            <a:xfrm>
              <a:off x="3577332" y="3063768"/>
              <a:ext cx="2327796" cy="1577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快速弹性伸缩，且业务无损</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能支持大促、秒杀、活动等突增场景</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能支持突增结束后释放资源</a:t>
              </a: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p:txBody>
        </p:sp>
        <p:sp>
          <p:nvSpPr>
            <p:cNvPr id="54" name="此处为内容描述文本，文本字体选用微软雅黑，字号20磅，字重Regular，颜色色值为#000000，行距为1.5倍。">
              <a:extLst>
                <a:ext uri="{FF2B5EF4-FFF2-40B4-BE49-F238E27FC236}">
                  <a16:creationId xmlns:a16="http://schemas.microsoft.com/office/drawing/2014/main" id="{7922CE95-1FCD-3C4E-BC66-AF76BA363B27}"/>
                </a:ext>
              </a:extLst>
            </p:cNvPr>
            <p:cNvSpPr txBox="1"/>
            <p:nvPr/>
          </p:nvSpPr>
          <p:spPr>
            <a:xfrm>
              <a:off x="6311970" y="3063768"/>
              <a:ext cx="2327796" cy="1577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产品价格优势，随用随买，不必持续保有固定资产</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人力成本底，减少研发、运维的工作量</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endParaRPr lang="en-US" altLang="zh-CN" sz="1400" dirty="0">
                <a:latin typeface="微软雅黑" panose="020B0503020204020204" pitchFamily="34" charset="-122"/>
                <a:ea typeface="微软雅黑" panose="020B0503020204020204" pitchFamily="34" charset="-122"/>
              </a:endParaRPr>
            </a:p>
          </p:txBody>
        </p:sp>
        <p:sp>
          <p:nvSpPr>
            <p:cNvPr id="55" name="此处为内容描述文本，文本字体选用微软雅黑，字号20磅，字重Regular，颜色色值为#000000，行距为1.5倍。">
              <a:extLst>
                <a:ext uri="{FF2B5EF4-FFF2-40B4-BE49-F238E27FC236}">
                  <a16:creationId xmlns:a16="http://schemas.microsoft.com/office/drawing/2014/main" id="{0E28C52D-F6A2-D840-BF93-6616465D9DA8}"/>
                </a:ext>
              </a:extLst>
            </p:cNvPr>
            <p:cNvSpPr txBox="1"/>
            <p:nvPr/>
          </p:nvSpPr>
          <p:spPr>
            <a:xfrm>
              <a:off x="9046817" y="3063768"/>
              <a:ext cx="2327796" cy="1577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从自建服务到上云，从云服务器到容器、无服务函数，能平滑扩展支持多种服务</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与云上其他产品联动，易于组合解决方案</a:t>
              </a:r>
              <a:endParaRPr lang="en-US" altLang="zh-CN" sz="1400" dirty="0">
                <a:latin typeface="微软雅黑" panose="020B0503020204020204" pitchFamily="34" charset="-122"/>
                <a:ea typeface="微软雅黑" panose="020B0503020204020204" pitchFamily="34" charset="-122"/>
              </a:endParaRP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11</a:t>
            </a:fld>
            <a:endParaRPr lang="zh-CN" altLang="en-US" kern="0" dirty="0">
              <a:solidFill>
                <a:srgbClr val="000000"/>
              </a:solidFill>
            </a:endParaRPr>
          </a:p>
        </p:txBody>
      </p:sp>
      <p:sp>
        <p:nvSpPr>
          <p:cNvPr id="376" name="标题文本"/>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latin typeface="腾讯体 W7"/>
                <a:ea typeface="腾讯体 W7"/>
              </a:rPr>
              <a:t>产品优势</a:t>
            </a:r>
            <a:endParaRPr sz="3001" kern="0" dirty="0">
              <a:solidFill>
                <a:srgbClr val="000000"/>
              </a:solidFill>
              <a:latin typeface="腾讯体 W7"/>
              <a:ea typeface="腾讯体 W7"/>
            </a:endParaRPr>
          </a:p>
        </p:txBody>
      </p:sp>
      <p:pic>
        <p:nvPicPr>
          <p:cNvPr id="17" name="图形 16">
            <a:extLst>
              <a:ext uri="{FF2B5EF4-FFF2-40B4-BE49-F238E27FC236}">
                <a16:creationId xmlns:a16="http://schemas.microsoft.com/office/drawing/2014/main" id="{C3ED151A-EF4E-BB45-B4DD-758DD8ECC691}"/>
              </a:ext>
            </a:extLst>
          </p:cNvPr>
          <p:cNvPicPr preferRelativeResize="0">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0134" y="3936015"/>
            <a:ext cx="401837" cy="437556"/>
          </a:xfrm>
          <a:prstGeom prst="rect">
            <a:avLst/>
          </a:prstGeom>
        </p:spPr>
      </p:pic>
      <p:sp>
        <p:nvSpPr>
          <p:cNvPr id="18" name="标题文本一">
            <a:extLst>
              <a:ext uri="{FF2B5EF4-FFF2-40B4-BE49-F238E27FC236}">
                <a16:creationId xmlns:a16="http://schemas.microsoft.com/office/drawing/2014/main" id="{3540A8CF-4E9B-8C4D-A365-960719E9BFEC}"/>
              </a:ext>
            </a:extLst>
          </p:cNvPr>
          <p:cNvSpPr txBox="1"/>
          <p:nvPr/>
        </p:nvSpPr>
        <p:spPr>
          <a:xfrm>
            <a:off x="794772" y="1611791"/>
            <a:ext cx="61555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高可用</a:t>
            </a:r>
            <a:endParaRPr sz="1600" dirty="0">
              <a:solidFill>
                <a:schemeClr val="tx2"/>
              </a:solidFill>
              <a:latin typeface="微软雅黑" panose="020B0503020204020204" pitchFamily="34" charset="-122"/>
              <a:ea typeface="微软雅黑" panose="020B0503020204020204" pitchFamily="34" charset="-122"/>
            </a:endParaRPr>
          </a:p>
        </p:txBody>
      </p:sp>
      <p:sp>
        <p:nvSpPr>
          <p:cNvPr id="19" name="此处为内容描述文本，文本字体选用微软雅黑，字号20磅，字重Regular，颜色色值为#000000，行距为1.5倍。">
            <a:extLst>
              <a:ext uri="{FF2B5EF4-FFF2-40B4-BE49-F238E27FC236}">
                <a16:creationId xmlns:a16="http://schemas.microsoft.com/office/drawing/2014/main" id="{65004B40-8240-4940-90B0-3A0B3E9A59CA}"/>
              </a:ext>
            </a:extLst>
          </p:cNvPr>
          <p:cNvSpPr txBox="1"/>
          <p:nvPr/>
        </p:nvSpPr>
        <p:spPr>
          <a:xfrm>
            <a:off x="1223036" y="2033630"/>
            <a:ext cx="2329992" cy="135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集群内容灾，</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服务器宕机对业务无影响</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健康检查探测后端服务，只给正常的后端服务转发请求</a:t>
            </a: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p:txBody>
      </p:sp>
      <p:sp>
        <p:nvSpPr>
          <p:cNvPr id="20" name="标题文本四">
            <a:extLst>
              <a:ext uri="{FF2B5EF4-FFF2-40B4-BE49-F238E27FC236}">
                <a16:creationId xmlns:a16="http://schemas.microsoft.com/office/drawing/2014/main" id="{E0A327B3-1545-6049-841D-F13F756A3956}"/>
              </a:ext>
            </a:extLst>
          </p:cNvPr>
          <p:cNvSpPr txBox="1"/>
          <p:nvPr/>
        </p:nvSpPr>
        <p:spPr>
          <a:xfrm>
            <a:off x="794772" y="3828504"/>
            <a:ext cx="1025922"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安全防护高</a:t>
            </a:r>
            <a:endParaRPr sz="1600" dirty="0">
              <a:solidFill>
                <a:schemeClr val="tx2"/>
              </a:solidFill>
              <a:latin typeface="微软雅黑" panose="020B0503020204020204" pitchFamily="34" charset="-122"/>
              <a:ea typeface="微软雅黑" panose="020B0503020204020204" pitchFamily="34" charset="-122"/>
            </a:endParaRPr>
          </a:p>
        </p:txBody>
      </p:sp>
      <p:sp>
        <p:nvSpPr>
          <p:cNvPr id="21" name="此处为内容描述文本，文本字体选用微软雅黑，字号20磅，字重Regular，颜色色值为#000000，行距为1.5倍。">
            <a:extLst>
              <a:ext uri="{FF2B5EF4-FFF2-40B4-BE49-F238E27FC236}">
                <a16:creationId xmlns:a16="http://schemas.microsoft.com/office/drawing/2014/main" id="{FEF72A3E-3E0F-3540-A3BD-7C2B55595FE0}"/>
              </a:ext>
            </a:extLst>
          </p:cNvPr>
          <p:cNvSpPr txBox="1"/>
          <p:nvPr/>
        </p:nvSpPr>
        <p:spPr>
          <a:xfrm>
            <a:off x="1223036" y="4251298"/>
            <a:ext cx="2329992" cy="135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公网 </a:t>
            </a: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默认支持 </a:t>
            </a:r>
            <a:r>
              <a:rPr lang="en-US" altLang="zh-CN" sz="1200" dirty="0">
                <a:latin typeface="微软雅黑" panose="020B0503020204020204" pitchFamily="34" charset="-122"/>
                <a:ea typeface="微软雅黑" panose="020B0503020204020204" pitchFamily="34" charset="-122"/>
              </a:rPr>
              <a:t>DDoS </a:t>
            </a:r>
            <a:r>
              <a:rPr lang="zh-CN" altLang="en-US" sz="1200" dirty="0">
                <a:latin typeface="微软雅黑" panose="020B0503020204020204" pitchFamily="34" charset="-122"/>
                <a:ea typeface="微软雅黑" panose="020B0503020204020204" pitchFamily="34" charset="-122"/>
              </a:rPr>
              <a:t>基础防护，</a:t>
            </a:r>
            <a:r>
              <a:rPr lang="en-US" altLang="zh-CN" sz="1200" dirty="0">
                <a:latin typeface="微软雅黑" panose="020B0503020204020204" pitchFamily="34" charset="-122"/>
                <a:ea typeface="微软雅黑" panose="020B0503020204020204" pitchFamily="34" charset="-122"/>
              </a:rPr>
              <a:t>DDoS </a:t>
            </a:r>
            <a:r>
              <a:rPr lang="zh-CN" altLang="en-US" sz="1200" dirty="0">
                <a:latin typeface="微软雅黑" panose="020B0503020204020204" pitchFamily="34" charset="-122"/>
                <a:ea typeface="微软雅黑" panose="020B0503020204020204" pitchFamily="34" charset="-122"/>
              </a:rPr>
              <a:t>基础防护默认开启</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无缝支持高防包、高防 </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WAF </a:t>
            </a:r>
            <a:r>
              <a:rPr lang="zh-CN" altLang="en-US" sz="1200" dirty="0">
                <a:latin typeface="微软雅黑" panose="020B0503020204020204" pitchFamily="34" charset="-122"/>
                <a:ea typeface="微软雅黑" panose="020B0503020204020204" pitchFamily="34" charset="-122"/>
              </a:rPr>
              <a:t>等多种安全产品，保障业务的安全性</a:t>
            </a:r>
            <a:endParaRPr lang="en-US" altLang="zh-CN" sz="1200" dirty="0">
              <a:latin typeface="微软雅黑" panose="020B0503020204020204" pitchFamily="34" charset="-122"/>
              <a:ea typeface="微软雅黑" panose="020B0503020204020204" pitchFamily="34" charset="-122"/>
            </a:endParaRPr>
          </a:p>
        </p:txBody>
      </p:sp>
      <p:sp>
        <p:nvSpPr>
          <p:cNvPr id="22" name="标题文本三">
            <a:extLst>
              <a:ext uri="{FF2B5EF4-FFF2-40B4-BE49-F238E27FC236}">
                <a16:creationId xmlns:a16="http://schemas.microsoft.com/office/drawing/2014/main" id="{ECD28A1B-4F4F-5142-AB01-7F18BEB7F06F}"/>
              </a:ext>
            </a:extLst>
          </p:cNvPr>
          <p:cNvSpPr txBox="1"/>
          <p:nvPr/>
        </p:nvSpPr>
        <p:spPr>
          <a:xfrm>
            <a:off x="8921125" y="1611791"/>
            <a:ext cx="61555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高弹性</a:t>
            </a:r>
            <a:endParaRPr sz="1600" dirty="0">
              <a:solidFill>
                <a:schemeClr val="tx2"/>
              </a:solidFill>
              <a:latin typeface="微软雅黑" panose="020B0503020204020204" pitchFamily="34" charset="-122"/>
              <a:ea typeface="微软雅黑" panose="020B0503020204020204" pitchFamily="34" charset="-122"/>
            </a:endParaRPr>
          </a:p>
        </p:txBody>
      </p:sp>
      <p:sp>
        <p:nvSpPr>
          <p:cNvPr id="23" name="此处为内容描述文本，文本字体选用微软雅黑，字号20磅，字重Regular，颜色色值为#000000，行距为1.5倍。">
            <a:extLst>
              <a:ext uri="{FF2B5EF4-FFF2-40B4-BE49-F238E27FC236}">
                <a16:creationId xmlns:a16="http://schemas.microsoft.com/office/drawing/2014/main" id="{99CC7B06-1C2D-AD46-89A0-69EE1222A963}"/>
              </a:ext>
            </a:extLst>
          </p:cNvPr>
          <p:cNvSpPr txBox="1"/>
          <p:nvPr/>
        </p:nvSpPr>
        <p:spPr>
          <a:xfrm>
            <a:off x="9349389" y="2033630"/>
            <a:ext cx="2329990"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集群支持水平扩缩容，业务无感知</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与 </a:t>
            </a:r>
            <a:r>
              <a:rPr lang="en-US" altLang="zh-CN" sz="1200" dirty="0">
                <a:latin typeface="微软雅黑" panose="020B0503020204020204" pitchFamily="34" charset="-122"/>
                <a:ea typeface="微软雅黑" panose="020B0503020204020204" pitchFamily="34" charset="-122"/>
              </a:rPr>
              <a:t>AS </a:t>
            </a:r>
            <a:r>
              <a:rPr lang="zh-CN" altLang="en-US" sz="1200" dirty="0">
                <a:latin typeface="微软雅黑" panose="020B0503020204020204" pitchFamily="34" charset="-122"/>
                <a:ea typeface="微软雅黑" panose="020B0503020204020204" pitchFamily="34" charset="-122"/>
              </a:rPr>
              <a:t>弹性伸缩结合，自动扩缩容云服务器挂在到 </a:t>
            </a: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上</a:t>
            </a:r>
            <a:endParaRPr lang="en-US" altLang="zh-CN" sz="1200" dirty="0">
              <a:latin typeface="微软雅黑" panose="020B0503020204020204" pitchFamily="34" charset="-122"/>
              <a:ea typeface="微软雅黑" panose="020B0503020204020204" pitchFamily="34" charset="-122"/>
            </a:endParaRPr>
          </a:p>
        </p:txBody>
      </p:sp>
      <p:sp>
        <p:nvSpPr>
          <p:cNvPr id="24" name="标题文本六">
            <a:extLst>
              <a:ext uri="{FF2B5EF4-FFF2-40B4-BE49-F238E27FC236}">
                <a16:creationId xmlns:a16="http://schemas.microsoft.com/office/drawing/2014/main" id="{8F737251-BC56-7346-99E7-CD2C64F021FF}"/>
              </a:ext>
            </a:extLst>
          </p:cNvPr>
          <p:cNvSpPr txBox="1"/>
          <p:nvPr/>
        </p:nvSpPr>
        <p:spPr>
          <a:xfrm>
            <a:off x="8921125" y="3828504"/>
            <a:ext cx="61555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低成本</a:t>
            </a:r>
            <a:endParaRPr sz="1600" dirty="0">
              <a:solidFill>
                <a:schemeClr val="tx2"/>
              </a:solidFill>
              <a:latin typeface="微软雅黑" panose="020B0503020204020204" pitchFamily="34" charset="-122"/>
              <a:ea typeface="微软雅黑" panose="020B0503020204020204" pitchFamily="34" charset="-122"/>
            </a:endParaRPr>
          </a:p>
        </p:txBody>
      </p:sp>
      <p:sp>
        <p:nvSpPr>
          <p:cNvPr id="25" name="此处为内容描述文本，文本字体选用微软雅黑，字号20磅，字重Regular，颜色色值为#000000，行距为1.5倍。">
            <a:extLst>
              <a:ext uri="{FF2B5EF4-FFF2-40B4-BE49-F238E27FC236}">
                <a16:creationId xmlns:a16="http://schemas.microsoft.com/office/drawing/2014/main" id="{73981D02-3993-094B-9360-721BB04CDEF2}"/>
              </a:ext>
            </a:extLst>
          </p:cNvPr>
          <p:cNvSpPr txBox="1"/>
          <p:nvPr/>
        </p:nvSpPr>
        <p:spPr>
          <a:xfrm>
            <a:off x="9349389" y="4251298"/>
            <a:ext cx="2329990"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无需购买复杂均衡硬件</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支持多种计费模式，可按需选择</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24h </a:t>
            </a:r>
            <a:r>
              <a:rPr lang="zh-CN" altLang="en-US" sz="1200" dirty="0">
                <a:latin typeface="微软雅黑" panose="020B0503020204020204" pitchFamily="34" charset="-122"/>
                <a:ea typeface="微软雅黑" panose="020B0503020204020204" pitchFamily="34" charset="-122"/>
              </a:rPr>
              <a:t>工单服务，售后无忧</a:t>
            </a:r>
            <a:endParaRPr lang="en-US" altLang="zh-CN" sz="1200" dirty="0">
              <a:latin typeface="微软雅黑" panose="020B0503020204020204" pitchFamily="34" charset="-122"/>
              <a:ea typeface="微软雅黑" panose="020B0503020204020204" pitchFamily="34" charset="-122"/>
            </a:endParaRPr>
          </a:p>
        </p:txBody>
      </p:sp>
      <p:sp>
        <p:nvSpPr>
          <p:cNvPr id="26" name="标题文本二">
            <a:extLst>
              <a:ext uri="{FF2B5EF4-FFF2-40B4-BE49-F238E27FC236}">
                <a16:creationId xmlns:a16="http://schemas.microsoft.com/office/drawing/2014/main" id="{72F1BA33-C816-F840-9041-783CCDF407AC}"/>
              </a:ext>
            </a:extLst>
          </p:cNvPr>
          <p:cNvSpPr txBox="1"/>
          <p:nvPr/>
        </p:nvSpPr>
        <p:spPr>
          <a:xfrm>
            <a:off x="4899741" y="1611790"/>
            <a:ext cx="61555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高性能</a:t>
            </a:r>
            <a:endParaRPr sz="1600" dirty="0">
              <a:solidFill>
                <a:schemeClr val="tx2"/>
              </a:solidFill>
              <a:latin typeface="微软雅黑" panose="020B0503020204020204" pitchFamily="34" charset="-122"/>
              <a:ea typeface="微软雅黑" panose="020B0503020204020204" pitchFamily="34" charset="-122"/>
            </a:endParaRPr>
          </a:p>
        </p:txBody>
      </p:sp>
      <p:sp>
        <p:nvSpPr>
          <p:cNvPr id="27" name="此处为内容描述文本，文本字体选用微软雅黑，字号20磅，字重Regular，颜色色值为#000000，行距为1.5倍。">
            <a:extLst>
              <a:ext uri="{FF2B5EF4-FFF2-40B4-BE49-F238E27FC236}">
                <a16:creationId xmlns:a16="http://schemas.microsoft.com/office/drawing/2014/main" id="{135A54DE-F31C-A64C-89D2-95C6CE375356}"/>
              </a:ext>
            </a:extLst>
          </p:cNvPr>
          <p:cNvSpPr txBox="1"/>
          <p:nvPr/>
        </p:nvSpPr>
        <p:spPr>
          <a:xfrm>
            <a:off x="5328005" y="2033630"/>
            <a:ext cx="2329991"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单集群</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亿连接数、</a:t>
            </a:r>
            <a:r>
              <a:rPr lang="en-US" altLang="zh-CN" sz="1200" dirty="0">
                <a:latin typeface="微软雅黑" panose="020B0503020204020204" pitchFamily="34" charset="-122"/>
                <a:ea typeface="微软雅黑" panose="020B0503020204020204" pitchFamily="34" charset="-122"/>
              </a:rPr>
              <a:t>320G </a:t>
            </a:r>
            <a:r>
              <a:rPr lang="zh-CN" altLang="en-US" sz="1200" dirty="0">
                <a:latin typeface="微软雅黑" panose="020B0503020204020204" pitchFamily="34" charset="-122"/>
                <a:ea typeface="微软雅黑" panose="020B0503020204020204" pitchFamily="34" charset="-122"/>
              </a:rPr>
              <a:t>带宽、</a:t>
            </a:r>
            <a:r>
              <a:rPr lang="en-US" altLang="zh-CN" sz="1200" dirty="0">
                <a:latin typeface="微软雅黑" panose="020B0503020204020204" pitchFamily="34" charset="-122"/>
                <a:ea typeface="微软雅黑" panose="020B0503020204020204" pitchFamily="34" charset="-122"/>
              </a:rPr>
              <a:t>4800w </a:t>
            </a:r>
            <a:r>
              <a:rPr lang="zh-CN" altLang="en-US" sz="1200" dirty="0">
                <a:latin typeface="微软雅黑" panose="020B0503020204020204" pitchFamily="34" charset="-122"/>
                <a:ea typeface="微软雅黑" panose="020B0503020204020204" pitchFamily="34" charset="-122"/>
              </a:rPr>
              <a:t>包量</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单</a:t>
            </a:r>
            <a:r>
              <a:rPr lang="en-US" altLang="zh-CN" sz="1200" dirty="0">
                <a:latin typeface="微软雅黑" panose="020B0503020204020204" pitchFamily="34" charset="-122"/>
                <a:ea typeface="微软雅黑" panose="020B0503020204020204" pitchFamily="34" charset="-122"/>
              </a:rPr>
              <a:t>VIP</a:t>
            </a:r>
            <a:r>
              <a:rPr lang="zh-CN" altLang="en-US" sz="1200" dirty="0">
                <a:latin typeface="微软雅黑" panose="020B0503020204020204" pitchFamily="34" charset="-122"/>
                <a:ea typeface="微软雅黑" panose="020B0503020204020204" pitchFamily="34" charset="-122"/>
              </a:rPr>
              <a:t>支持过</a:t>
            </a:r>
            <a:r>
              <a:rPr lang="en-US" altLang="zh-CN" sz="1200" dirty="0">
                <a:latin typeface="微软雅黑" panose="020B0503020204020204" pitchFamily="34" charset="-122"/>
                <a:ea typeface="微软雅黑" panose="020B0503020204020204" pitchFamily="34" charset="-122"/>
              </a:rPr>
              <a:t>100G </a:t>
            </a:r>
            <a:r>
              <a:rPr lang="zh-CN" altLang="en-US" sz="1200" dirty="0">
                <a:latin typeface="微软雅黑" panose="020B0503020204020204" pitchFamily="34" charset="-122"/>
                <a:ea typeface="微软雅黑" panose="020B0503020204020204" pitchFamily="34" charset="-122"/>
              </a:rPr>
              <a:t>带宽，</a:t>
            </a:r>
            <a:r>
              <a:rPr lang="en-US" altLang="zh-CN" sz="1200" dirty="0">
                <a:latin typeface="微软雅黑" panose="020B0503020204020204" pitchFamily="34" charset="-122"/>
                <a:ea typeface="微软雅黑" panose="020B0503020204020204" pitchFamily="34" charset="-122"/>
              </a:rPr>
              <a:t>170w QPS</a:t>
            </a:r>
          </a:p>
        </p:txBody>
      </p:sp>
      <p:sp>
        <p:nvSpPr>
          <p:cNvPr id="28" name="标题文本五">
            <a:extLst>
              <a:ext uri="{FF2B5EF4-FFF2-40B4-BE49-F238E27FC236}">
                <a16:creationId xmlns:a16="http://schemas.microsoft.com/office/drawing/2014/main" id="{720C9FEF-2B90-0B40-B77D-F0B41E9F7DF4}"/>
              </a:ext>
            </a:extLst>
          </p:cNvPr>
          <p:cNvSpPr txBox="1"/>
          <p:nvPr/>
        </p:nvSpPr>
        <p:spPr>
          <a:xfrm>
            <a:off x="4899741" y="3828504"/>
            <a:ext cx="61555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chemeClr val="accent1">
                    <a:hueOff val="848127"/>
                    <a:lumOff val="-2947"/>
                  </a:scheme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rPr>
              <a:t>低延时</a:t>
            </a:r>
            <a:endParaRPr sz="1600" dirty="0">
              <a:solidFill>
                <a:schemeClr val="tx2"/>
              </a:solidFill>
              <a:latin typeface="微软雅黑" panose="020B0503020204020204" pitchFamily="34" charset="-122"/>
              <a:ea typeface="微软雅黑" panose="020B0503020204020204" pitchFamily="34" charset="-122"/>
            </a:endParaRPr>
          </a:p>
        </p:txBody>
      </p:sp>
      <p:sp>
        <p:nvSpPr>
          <p:cNvPr id="29" name="此处为内容描述文本，文本字体选用微软雅黑，字号20磅，字重Regular，颜色色值为#000000，行距为1.5倍。">
            <a:extLst>
              <a:ext uri="{FF2B5EF4-FFF2-40B4-BE49-F238E27FC236}">
                <a16:creationId xmlns:a16="http://schemas.microsoft.com/office/drawing/2014/main" id="{87BEF99F-2AED-B64D-A4F2-187979CDC9AF}"/>
              </a:ext>
            </a:extLst>
          </p:cNvPr>
          <p:cNvSpPr txBox="1"/>
          <p:nvPr/>
        </p:nvSpPr>
        <p:spPr>
          <a:xfrm>
            <a:off x="5328005" y="4251298"/>
            <a:ext cx="2397393"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公网质量高，支持 </a:t>
            </a:r>
            <a:r>
              <a:rPr lang="en-US" altLang="zh-CN" sz="1200" dirty="0">
                <a:latin typeface="微软雅黑" panose="020B0503020204020204" pitchFamily="34" charset="-122"/>
                <a:ea typeface="微软雅黑" panose="020B0503020204020204" pitchFamily="34" charset="-122"/>
              </a:rPr>
              <a:t>Anycast </a:t>
            </a:r>
            <a:r>
              <a:rPr lang="zh-CN" altLang="en-US" sz="1200" dirty="0">
                <a:latin typeface="微软雅黑" panose="020B0503020204020204" pitchFamily="34" charset="-122"/>
                <a:ea typeface="微软雅黑" panose="020B0503020204020204" pitchFamily="34" charset="-122"/>
              </a:rPr>
              <a:t>加速</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200" dirty="0">
                <a:latin typeface="微软雅黑" panose="020B0503020204020204" pitchFamily="34" charset="-122"/>
                <a:ea typeface="微软雅黑" panose="020B0503020204020204" pitchFamily="34" charset="-122"/>
              </a:rPr>
              <a:t>内网支持就近接入，一个 </a:t>
            </a: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VIP </a:t>
            </a:r>
            <a:r>
              <a:rPr lang="zh-CN" altLang="en-US" sz="1200" dirty="0">
                <a:latin typeface="微软雅黑" panose="020B0503020204020204" pitchFamily="34" charset="-122"/>
                <a:ea typeface="微软雅黑" panose="020B0503020204020204" pitchFamily="34" charset="-122"/>
              </a:rPr>
              <a:t>会同时发布在多个可用区，客户端从最近的可用区接入</a:t>
            </a:r>
            <a:endParaRPr lang="en-US" altLang="zh-CN" sz="1200" dirty="0">
              <a:latin typeface="微软雅黑" panose="020B0503020204020204" pitchFamily="34" charset="-122"/>
              <a:ea typeface="微软雅黑" panose="020B0503020204020204" pitchFamily="34" charset="-122"/>
            </a:endParaRPr>
          </a:p>
        </p:txBody>
      </p:sp>
      <p:pic>
        <p:nvPicPr>
          <p:cNvPr id="30" name="图形 29">
            <a:extLst>
              <a:ext uri="{FF2B5EF4-FFF2-40B4-BE49-F238E27FC236}">
                <a16:creationId xmlns:a16="http://schemas.microsoft.com/office/drawing/2014/main" id="{FD6A3342-83E7-7645-B2EB-69AE46B5B7B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256" y="1714117"/>
            <a:ext cx="401837" cy="437556"/>
          </a:xfrm>
          <a:prstGeom prst="rect">
            <a:avLst/>
          </a:prstGeom>
        </p:spPr>
      </p:pic>
      <p:pic>
        <p:nvPicPr>
          <p:cNvPr id="31" name="图形 30">
            <a:extLst>
              <a:ext uri="{FF2B5EF4-FFF2-40B4-BE49-F238E27FC236}">
                <a16:creationId xmlns:a16="http://schemas.microsoft.com/office/drawing/2014/main" id="{A693E985-1A32-C746-BA09-19718B888255}"/>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0134" y="1714117"/>
            <a:ext cx="401837" cy="437556"/>
          </a:xfrm>
          <a:prstGeom prst="rect">
            <a:avLst/>
          </a:prstGeom>
        </p:spPr>
      </p:pic>
      <p:pic>
        <p:nvPicPr>
          <p:cNvPr id="32" name="图形 31">
            <a:extLst>
              <a:ext uri="{FF2B5EF4-FFF2-40B4-BE49-F238E27FC236}">
                <a16:creationId xmlns:a16="http://schemas.microsoft.com/office/drawing/2014/main" id="{D3B19939-E982-C742-80E4-2E8ACC135970}"/>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42909" y="1731086"/>
            <a:ext cx="383858" cy="420588"/>
          </a:xfrm>
          <a:prstGeom prst="rect">
            <a:avLst/>
          </a:prstGeom>
        </p:spPr>
      </p:pic>
      <p:pic>
        <p:nvPicPr>
          <p:cNvPr id="33" name="图形 32">
            <a:extLst>
              <a:ext uri="{FF2B5EF4-FFF2-40B4-BE49-F238E27FC236}">
                <a16:creationId xmlns:a16="http://schemas.microsoft.com/office/drawing/2014/main" id="{346B6496-70AB-6641-A3F4-42305BFE7B37}"/>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54978" y="3908521"/>
            <a:ext cx="417110" cy="454186"/>
          </a:xfrm>
          <a:prstGeom prst="rect">
            <a:avLst/>
          </a:prstGeom>
        </p:spPr>
      </p:pic>
      <p:pic>
        <p:nvPicPr>
          <p:cNvPr id="34" name="图形 33">
            <a:extLst>
              <a:ext uri="{FF2B5EF4-FFF2-40B4-BE49-F238E27FC236}">
                <a16:creationId xmlns:a16="http://schemas.microsoft.com/office/drawing/2014/main" id="{A1091648-76DB-FC44-BAF5-A1ED428DFFFB}"/>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6256" y="3908521"/>
            <a:ext cx="379513" cy="415827"/>
          </a:xfrm>
          <a:prstGeom prst="rect">
            <a:avLst/>
          </a:prstGeom>
        </p:spPr>
      </p:pic>
    </p:spTree>
    <p:extLst>
      <p:ext uri="{BB962C8B-B14F-4D97-AF65-F5344CB8AC3E}">
        <p14:creationId xmlns:p14="http://schemas.microsoft.com/office/powerpoint/2010/main" val="2140773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10298"/>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应用场景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13</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应用场景</a:t>
            </a:r>
            <a:r>
              <a:rPr lang="en-US" altLang="zh-CN" sz="3001" kern="0" dirty="0">
                <a:solidFill>
                  <a:srgbClr val="000000"/>
                </a:solidFill>
              </a:rPr>
              <a:t>1 </a:t>
            </a:r>
            <a:r>
              <a:rPr lang="zh-CN" altLang="en-US" sz="2400" kern="0" dirty="0">
                <a:solidFill>
                  <a:srgbClr val="000000"/>
                </a:solidFill>
              </a:rPr>
              <a:t>流量分发和横向扩展</a:t>
            </a:r>
            <a:endParaRPr sz="3001" kern="0" dirty="0">
              <a:solidFill>
                <a:srgbClr val="000000"/>
              </a:solidFill>
              <a:latin typeface="腾讯体 W7"/>
              <a:ea typeface="腾讯体 W7"/>
            </a:endParaRPr>
          </a:p>
        </p:txBody>
      </p:sp>
      <p:sp>
        <p:nvSpPr>
          <p:cNvPr id="17" name="月系成眼青布作，界于记对际写，照杨东当名。 解厂拉九自民保，计议众制立他有。…">
            <a:extLst>
              <a:ext uri="{FF2B5EF4-FFF2-40B4-BE49-F238E27FC236}">
                <a16:creationId xmlns:a16="http://schemas.microsoft.com/office/drawing/2014/main" id="{3E0E8C4E-54CB-B444-87B2-82722B844270}"/>
              </a:ext>
            </a:extLst>
          </p:cNvPr>
          <p:cNvSpPr txBox="1"/>
          <p:nvPr/>
        </p:nvSpPr>
        <p:spPr>
          <a:xfrm>
            <a:off x="7604150" y="1478000"/>
            <a:ext cx="3701178" cy="1906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业务的客户端访问负载均衡，多台云服务器构成一个高性能、高可用的服务池</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当某台或某几台云服务器不可用时，负载均衡可自动屏蔽故障的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实例，将请求分发给正常运行的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实例，保障应用系统正常工作</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会话保持功能可将同一客户端的请求转发到同一台后端云服务器，提高访问效率</a:t>
            </a:r>
            <a:endParaRPr sz="1200" b="0" dirty="0">
              <a:latin typeface="微软雅黑" panose="020B0503020204020204" pitchFamily="34" charset="-122"/>
              <a:ea typeface="微软雅黑" panose="020B0503020204020204" pitchFamily="34" charset="-122"/>
              <a:sym typeface="PingFang SC Regular"/>
            </a:endParaRPr>
          </a:p>
        </p:txBody>
      </p:sp>
      <p:sp>
        <p:nvSpPr>
          <p:cNvPr id="18" name="标题文本一">
            <a:extLst>
              <a:ext uri="{FF2B5EF4-FFF2-40B4-BE49-F238E27FC236}">
                <a16:creationId xmlns:a16="http://schemas.microsoft.com/office/drawing/2014/main" id="{45362BD1-7648-F74B-B2D8-00F36F5AC19D}"/>
              </a:ext>
            </a:extLst>
          </p:cNvPr>
          <p:cNvSpPr txBox="1"/>
          <p:nvPr/>
        </p:nvSpPr>
        <p:spPr>
          <a:xfrm>
            <a:off x="7121266" y="1050452"/>
            <a:ext cx="4725653"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流量分发 </a:t>
            </a:r>
            <a:r>
              <a:rPr lang="en-US" altLang="zh-CN" sz="1600" b="0" dirty="0">
                <a:solidFill>
                  <a:schemeClr val="tx2"/>
                </a:solidFill>
                <a:latin typeface="微软雅黑" panose="020B0503020204020204" pitchFamily="34" charset="-122"/>
                <a:ea typeface="微软雅黑" panose="020B0503020204020204" pitchFamily="34" charset="-122"/>
                <a:sym typeface="腾讯体 W7"/>
              </a:rPr>
              <a:t>— CLB </a:t>
            </a:r>
            <a:r>
              <a:rPr lang="zh-CN" altLang="en-US" sz="1600" b="0" dirty="0">
                <a:solidFill>
                  <a:schemeClr val="tx2"/>
                </a:solidFill>
                <a:latin typeface="微软雅黑" panose="020B0503020204020204" pitchFamily="34" charset="-122"/>
                <a:ea typeface="微软雅黑" panose="020B0503020204020204" pitchFamily="34" charset="-122"/>
                <a:sym typeface="腾讯体 W7"/>
              </a:rPr>
              <a:t>将业务流量分发到多台服务器</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19" name="月系成眼青布作，界于记对际写，照杨东当名。 解厂拉九自民保，计议众制立他有。…">
            <a:extLst>
              <a:ext uri="{FF2B5EF4-FFF2-40B4-BE49-F238E27FC236}">
                <a16:creationId xmlns:a16="http://schemas.microsoft.com/office/drawing/2014/main" id="{0D6EAE75-B170-B746-9D89-2152C5EA41EF}"/>
              </a:ext>
            </a:extLst>
          </p:cNvPr>
          <p:cNvSpPr txBox="1"/>
          <p:nvPr/>
        </p:nvSpPr>
        <p:spPr>
          <a:xfrm>
            <a:off x="7604150" y="4242379"/>
            <a:ext cx="3701178" cy="1906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可以设定弹性伸缩策略来管理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实例数量</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在需求高峰时，自动增加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实例数量，以保证性能不受影响。当需求较少时，则会减少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实例数量以降低成本</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电商行业的“双</a:t>
            </a:r>
            <a:r>
              <a:rPr lang="en-US" altLang="zh-CN" sz="1200" b="0" dirty="0">
                <a:latin typeface="微软雅黑" panose="020B0503020204020204" pitchFamily="34" charset="-122"/>
                <a:ea typeface="微软雅黑" panose="020B0503020204020204" pitchFamily="34" charset="-122"/>
                <a:sym typeface="PingFang SC Regular"/>
              </a:rPr>
              <a:t>11”</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6.18”</a:t>
            </a:r>
            <a:r>
              <a:rPr lang="zh-CN" altLang="en-US" sz="1200" b="0" dirty="0">
                <a:latin typeface="微软雅黑" panose="020B0503020204020204" pitchFamily="34" charset="-122"/>
                <a:ea typeface="微软雅黑" panose="020B0503020204020204" pitchFamily="34" charset="-122"/>
                <a:sym typeface="PingFang SC Regular"/>
              </a:rPr>
              <a:t>等大促活动，</a:t>
            </a:r>
            <a:r>
              <a:rPr lang="en-US" altLang="zh-CN" sz="1200" b="0" dirty="0">
                <a:latin typeface="微软雅黑" panose="020B0503020204020204" pitchFamily="34" charset="-122"/>
                <a:ea typeface="微软雅黑" panose="020B0503020204020204" pitchFamily="34" charset="-122"/>
                <a:sym typeface="PingFang SC Regular"/>
              </a:rPr>
              <a:t>Web </a:t>
            </a:r>
            <a:r>
              <a:rPr lang="zh-CN" altLang="en-US" sz="1200" b="0" dirty="0">
                <a:latin typeface="微软雅黑" panose="020B0503020204020204" pitchFamily="34" charset="-122"/>
                <a:ea typeface="微软雅黑" panose="020B0503020204020204" pitchFamily="34" charset="-122"/>
                <a:sym typeface="PingFang SC Regular"/>
              </a:rPr>
              <a:t>访问量可能瞬间陡增</a:t>
            </a:r>
            <a:r>
              <a:rPr lang="en-US" altLang="zh-CN" sz="1200" b="0" dirty="0">
                <a:latin typeface="微软雅黑" panose="020B0503020204020204" pitchFamily="34" charset="-122"/>
                <a:ea typeface="微软雅黑" panose="020B0503020204020204" pitchFamily="34" charset="-122"/>
                <a:sym typeface="PingFang SC Regular"/>
              </a:rPr>
              <a:t>10</a:t>
            </a:r>
            <a:r>
              <a:rPr lang="zh-CN" altLang="en-US" sz="1200" b="0" dirty="0">
                <a:latin typeface="微软雅黑" panose="020B0503020204020204" pitchFamily="34" charset="-122"/>
                <a:ea typeface="微软雅黑" panose="020B0503020204020204" pitchFamily="34" charset="-122"/>
                <a:sym typeface="PingFang SC Regular"/>
              </a:rPr>
              <a:t>倍，且只持续短暂的数小时。使用负载均衡及弹性伸缩能最大限度的节省 </a:t>
            </a:r>
            <a:r>
              <a:rPr lang="en-US" altLang="zh-CN" sz="1200" b="0" dirty="0">
                <a:latin typeface="微软雅黑" panose="020B0503020204020204" pitchFamily="34" charset="-122"/>
                <a:ea typeface="微软雅黑" panose="020B0503020204020204" pitchFamily="34" charset="-122"/>
                <a:sym typeface="PingFang SC Regular"/>
              </a:rPr>
              <a:t>IT </a:t>
            </a:r>
            <a:r>
              <a:rPr lang="zh-CN" altLang="en-US" sz="1200" b="0" dirty="0">
                <a:latin typeface="微软雅黑" panose="020B0503020204020204" pitchFamily="34" charset="-122"/>
                <a:ea typeface="微软雅黑" panose="020B0503020204020204" pitchFamily="34" charset="-122"/>
                <a:sym typeface="PingFang SC Regular"/>
              </a:rPr>
              <a:t>成本</a:t>
            </a:r>
          </a:p>
        </p:txBody>
      </p:sp>
      <p:sp>
        <p:nvSpPr>
          <p:cNvPr id="20" name="标题文本二">
            <a:extLst>
              <a:ext uri="{FF2B5EF4-FFF2-40B4-BE49-F238E27FC236}">
                <a16:creationId xmlns:a16="http://schemas.microsoft.com/office/drawing/2014/main" id="{41A6387B-42DB-314F-B89B-552A410A1F0D}"/>
              </a:ext>
            </a:extLst>
          </p:cNvPr>
          <p:cNvSpPr txBox="1"/>
          <p:nvPr/>
        </p:nvSpPr>
        <p:spPr>
          <a:xfrm>
            <a:off x="7121266" y="3814832"/>
            <a:ext cx="4381008"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横向扩展 </a:t>
            </a:r>
            <a:r>
              <a:rPr lang="en-US" altLang="zh-CN" sz="1600" b="0" dirty="0">
                <a:solidFill>
                  <a:schemeClr val="tx2"/>
                </a:solidFill>
                <a:latin typeface="微软雅黑" panose="020B0503020204020204" pitchFamily="34" charset="-122"/>
                <a:ea typeface="微软雅黑" panose="020B0503020204020204" pitchFamily="34" charset="-122"/>
                <a:sym typeface="腾讯体 W7"/>
              </a:rPr>
              <a:t>— </a:t>
            </a:r>
            <a:r>
              <a:rPr lang="zh-CN" altLang="en-US" sz="1600" b="0" dirty="0">
                <a:solidFill>
                  <a:schemeClr val="tx2"/>
                </a:solidFill>
                <a:latin typeface="微软雅黑" panose="020B0503020204020204" pitchFamily="34" charset="-122"/>
                <a:ea typeface="微软雅黑" panose="020B0503020204020204" pitchFamily="34" charset="-122"/>
                <a:sym typeface="腾讯体 W7"/>
              </a:rPr>
              <a:t>结合弹性伸缩，按需创建</a:t>
            </a:r>
            <a:r>
              <a:rPr lang="en-US" altLang="zh-CN" sz="1600" b="0" dirty="0">
                <a:solidFill>
                  <a:schemeClr val="tx2"/>
                </a:solidFill>
                <a:latin typeface="微软雅黑" panose="020B0503020204020204" pitchFamily="34" charset="-122"/>
                <a:ea typeface="微软雅黑" panose="020B0503020204020204" pitchFamily="34" charset="-122"/>
                <a:sym typeface="腾讯体 W7"/>
              </a:rPr>
              <a:t>/</a:t>
            </a:r>
            <a:r>
              <a:rPr lang="zh-CN" altLang="en-US" sz="1600" b="0" dirty="0">
                <a:solidFill>
                  <a:schemeClr val="tx2"/>
                </a:solidFill>
                <a:latin typeface="微软雅黑" panose="020B0503020204020204" pitchFamily="34" charset="-122"/>
                <a:ea typeface="微软雅黑" panose="020B0503020204020204" pitchFamily="34" charset="-122"/>
                <a:sym typeface="腾讯体 W7"/>
              </a:rPr>
              <a:t>释放</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pic>
        <p:nvPicPr>
          <p:cNvPr id="21" name="图片 20">
            <a:extLst>
              <a:ext uri="{FF2B5EF4-FFF2-40B4-BE49-F238E27FC236}">
                <a16:creationId xmlns:a16="http://schemas.microsoft.com/office/drawing/2014/main" id="{D3162DF7-91C1-0D4D-9F1A-FB0E2305483A}"/>
              </a:ext>
            </a:extLst>
          </p:cNvPr>
          <p:cNvPicPr>
            <a:picLocks noChangeAspect="1"/>
          </p:cNvPicPr>
          <p:nvPr/>
        </p:nvPicPr>
        <p:blipFill>
          <a:blip r:embed="rId2"/>
          <a:stretch>
            <a:fillRect/>
          </a:stretch>
        </p:blipFill>
        <p:spPr>
          <a:xfrm>
            <a:off x="509166" y="1120893"/>
            <a:ext cx="6642464" cy="2267905"/>
          </a:xfrm>
          <a:prstGeom prst="rect">
            <a:avLst/>
          </a:prstGeom>
        </p:spPr>
      </p:pic>
      <p:pic>
        <p:nvPicPr>
          <p:cNvPr id="22" name="图片 21">
            <a:extLst>
              <a:ext uri="{FF2B5EF4-FFF2-40B4-BE49-F238E27FC236}">
                <a16:creationId xmlns:a16="http://schemas.microsoft.com/office/drawing/2014/main" id="{E06D6C01-ACC8-3E4F-AED7-BE151D2EE44D}"/>
              </a:ext>
            </a:extLst>
          </p:cNvPr>
          <p:cNvPicPr>
            <a:picLocks noChangeAspect="1"/>
          </p:cNvPicPr>
          <p:nvPr/>
        </p:nvPicPr>
        <p:blipFill rotWithShape="1">
          <a:blip r:embed="rId3"/>
          <a:srcRect b="1946"/>
          <a:stretch/>
        </p:blipFill>
        <p:spPr>
          <a:xfrm>
            <a:off x="369192" y="3628240"/>
            <a:ext cx="6922412" cy="3043623"/>
          </a:xfrm>
          <a:prstGeom prst="rect">
            <a:avLst/>
          </a:prstGeom>
        </p:spPr>
      </p:pic>
    </p:spTree>
    <p:extLst>
      <p:ext uri="{BB962C8B-B14F-4D97-AF65-F5344CB8AC3E}">
        <p14:creationId xmlns:p14="http://schemas.microsoft.com/office/powerpoint/2010/main" val="40968807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14</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应用场景</a:t>
            </a:r>
            <a:r>
              <a:rPr lang="en-US" altLang="zh-CN" sz="3001" kern="0" dirty="0">
                <a:solidFill>
                  <a:srgbClr val="000000"/>
                </a:solidFill>
              </a:rPr>
              <a:t>2 </a:t>
            </a:r>
            <a:r>
              <a:rPr lang="zh-CN" altLang="en-US" sz="2400" kern="0" dirty="0">
                <a:solidFill>
                  <a:srgbClr val="000000"/>
                </a:solidFill>
              </a:rPr>
              <a:t>全局负载均衡</a:t>
            </a:r>
            <a:endParaRPr sz="3001" kern="0" dirty="0">
              <a:solidFill>
                <a:srgbClr val="000000"/>
              </a:solidFill>
              <a:latin typeface="腾讯体 W7"/>
              <a:ea typeface="腾讯体 W7"/>
            </a:endParaRPr>
          </a:p>
        </p:txBody>
      </p:sp>
      <p:sp>
        <p:nvSpPr>
          <p:cNvPr id="10" name="月系成眼青布作，界于记对际写，照杨东当名。 解厂拉九自民保，计议众制立他有。…">
            <a:extLst>
              <a:ext uri="{FF2B5EF4-FFF2-40B4-BE49-F238E27FC236}">
                <a16:creationId xmlns:a16="http://schemas.microsoft.com/office/drawing/2014/main" id="{73F89E4E-DDA2-6C45-BF1A-4164712F4408}"/>
              </a:ext>
            </a:extLst>
          </p:cNvPr>
          <p:cNvSpPr txBox="1"/>
          <p:nvPr/>
        </p:nvSpPr>
        <p:spPr>
          <a:xfrm>
            <a:off x="7604150" y="2519992"/>
            <a:ext cx="3701178" cy="2460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将业务流量解析到全局各个地域的负载均衡，保障异地多活和容灾</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在不同地域部署负载均衡实例，并分别绑定对应地域的云服务器；使用云解析将域名解析到各个地域的负载均衡 </a:t>
            </a:r>
            <a:r>
              <a:rPr lang="en-US" altLang="zh-CN" sz="1200" b="0" dirty="0">
                <a:latin typeface="微软雅黑" panose="020B0503020204020204" pitchFamily="34" charset="-122"/>
                <a:ea typeface="微软雅黑" panose="020B0503020204020204" pitchFamily="34" charset="-122"/>
                <a:sym typeface="PingFang SC Regular"/>
              </a:rPr>
              <a:t>VIP </a:t>
            </a:r>
            <a:r>
              <a:rPr lang="zh-CN" altLang="en-US" sz="1200" b="0" dirty="0">
                <a:latin typeface="微软雅黑" panose="020B0503020204020204" pitchFamily="34" charset="-122"/>
                <a:ea typeface="微软雅黑" panose="020B0503020204020204" pitchFamily="34" charset="-122"/>
                <a:sym typeface="PingFang SC Regular"/>
              </a:rPr>
              <a:t>下</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业务流量会通过域名解析和负载均衡转发到多个地域的多个云服务器上，以此实现全局负载均衡</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当某个地域不可用时，通过云解析的</a:t>
            </a:r>
            <a:r>
              <a:rPr lang="en-US" altLang="zh-CN" sz="1200" b="0" dirty="0">
                <a:latin typeface="微软雅黑" panose="020B0503020204020204" pitchFamily="34" charset="-122"/>
                <a:ea typeface="微软雅黑" panose="020B0503020204020204" pitchFamily="34" charset="-122"/>
                <a:sym typeface="PingFang SC Regular"/>
              </a:rPr>
              <a:t>D</a:t>
            </a:r>
            <a:r>
              <a:rPr lang="zh-CN" altLang="en-US" sz="1200" b="0" dirty="0">
                <a:latin typeface="微软雅黑" panose="020B0503020204020204" pitchFamily="34" charset="-122"/>
                <a:ea typeface="微软雅黑" panose="020B0503020204020204" pitchFamily="34" charset="-122"/>
                <a:sym typeface="PingFang SC Regular"/>
              </a:rPr>
              <a:t>监控暂停对应地域负载均衡 </a:t>
            </a:r>
            <a:r>
              <a:rPr lang="en-US" altLang="zh-CN" sz="1200" b="0" dirty="0">
                <a:latin typeface="微软雅黑" panose="020B0503020204020204" pitchFamily="34" charset="-122"/>
                <a:ea typeface="微软雅黑" panose="020B0503020204020204" pitchFamily="34" charset="-122"/>
                <a:sym typeface="PingFang SC Regular"/>
              </a:rPr>
              <a:t>VIP </a:t>
            </a:r>
            <a:r>
              <a:rPr lang="zh-CN" altLang="en-US" sz="1200" b="0" dirty="0">
                <a:latin typeface="微软雅黑" panose="020B0503020204020204" pitchFamily="34" charset="-122"/>
                <a:ea typeface="微软雅黑" panose="020B0503020204020204" pitchFamily="34" charset="-122"/>
                <a:sym typeface="PingFang SC Regular"/>
              </a:rPr>
              <a:t>的解析即可保障业务不受影响</a:t>
            </a:r>
            <a:endParaRPr sz="1200" b="0" dirty="0">
              <a:latin typeface="微软雅黑" panose="020B0503020204020204" pitchFamily="34" charset="-122"/>
              <a:ea typeface="微软雅黑" panose="020B0503020204020204" pitchFamily="34" charset="-122"/>
              <a:sym typeface="PingFang SC Regular"/>
            </a:endParaRPr>
          </a:p>
        </p:txBody>
      </p:sp>
      <p:sp>
        <p:nvSpPr>
          <p:cNvPr id="11" name="标题文本一">
            <a:extLst>
              <a:ext uri="{FF2B5EF4-FFF2-40B4-BE49-F238E27FC236}">
                <a16:creationId xmlns:a16="http://schemas.microsoft.com/office/drawing/2014/main" id="{7D7AFF91-8C94-674F-9359-99B050B5FA61}"/>
              </a:ext>
            </a:extLst>
          </p:cNvPr>
          <p:cNvSpPr txBox="1"/>
          <p:nvPr/>
        </p:nvSpPr>
        <p:spPr>
          <a:xfrm>
            <a:off x="7152735" y="2092413"/>
            <a:ext cx="1915589" cy="325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结合云解析 </a:t>
            </a:r>
            <a:r>
              <a:rPr lang="en-US" altLang="zh-CN" sz="1600" b="0" dirty="0" err="1">
                <a:solidFill>
                  <a:schemeClr val="tx2"/>
                </a:solidFill>
                <a:latin typeface="微软雅黑" panose="020B0503020204020204" pitchFamily="34" charset="-122"/>
                <a:ea typeface="微软雅黑" panose="020B0503020204020204" pitchFamily="34" charset="-122"/>
                <a:sym typeface="腾讯体 W7"/>
              </a:rPr>
              <a:t>DNSPod</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pic>
        <p:nvPicPr>
          <p:cNvPr id="12" name="图片 11">
            <a:extLst>
              <a:ext uri="{FF2B5EF4-FFF2-40B4-BE49-F238E27FC236}">
                <a16:creationId xmlns:a16="http://schemas.microsoft.com/office/drawing/2014/main" id="{B5486A67-7046-A442-AC02-33732733DA7C}"/>
              </a:ext>
            </a:extLst>
          </p:cNvPr>
          <p:cNvPicPr>
            <a:picLocks noChangeAspect="1"/>
          </p:cNvPicPr>
          <p:nvPr/>
        </p:nvPicPr>
        <p:blipFill>
          <a:blip r:embed="rId2"/>
          <a:stretch>
            <a:fillRect/>
          </a:stretch>
        </p:blipFill>
        <p:spPr>
          <a:xfrm>
            <a:off x="310579" y="1640011"/>
            <a:ext cx="7006159" cy="3746637"/>
          </a:xfrm>
          <a:prstGeom prst="rect">
            <a:avLst/>
          </a:prstGeom>
        </p:spPr>
      </p:pic>
    </p:spTree>
    <p:extLst>
      <p:ext uri="{BB962C8B-B14F-4D97-AF65-F5344CB8AC3E}">
        <p14:creationId xmlns:p14="http://schemas.microsoft.com/office/powerpoint/2010/main" val="17979632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15</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应用场景</a:t>
            </a:r>
            <a:r>
              <a:rPr lang="en-US" altLang="zh-CN" sz="3001" kern="0" dirty="0">
                <a:solidFill>
                  <a:srgbClr val="000000"/>
                </a:solidFill>
              </a:rPr>
              <a:t>3 </a:t>
            </a:r>
            <a:r>
              <a:rPr lang="zh-CN" altLang="en-US" sz="2400" kern="0" dirty="0">
                <a:solidFill>
                  <a:srgbClr val="000000"/>
                </a:solidFill>
              </a:rPr>
              <a:t>跨地域绑定</a:t>
            </a:r>
            <a:endParaRPr sz="3001" kern="0" dirty="0">
              <a:solidFill>
                <a:srgbClr val="000000"/>
              </a:solidFill>
              <a:latin typeface="腾讯体 W7"/>
              <a:ea typeface="腾讯体 W7"/>
            </a:endParaRPr>
          </a:p>
        </p:txBody>
      </p:sp>
      <p:pic>
        <p:nvPicPr>
          <p:cNvPr id="7" name="图形 3">
            <a:extLst>
              <a:ext uri="{FF2B5EF4-FFF2-40B4-BE49-F238E27FC236}">
                <a16:creationId xmlns:a16="http://schemas.microsoft.com/office/drawing/2014/main" id="{0E88E375-D48D-5F45-A528-89256312221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46" t="7431" r="11136" b="6272"/>
          <a:stretch/>
        </p:blipFill>
        <p:spPr>
          <a:xfrm>
            <a:off x="509166" y="1208097"/>
            <a:ext cx="6453614" cy="4932307"/>
          </a:xfrm>
          <a:prstGeom prst="rect">
            <a:avLst/>
          </a:prstGeom>
        </p:spPr>
      </p:pic>
      <p:sp>
        <p:nvSpPr>
          <p:cNvPr id="8" name="月系成眼青布作，界于记对际写，照杨东当名。 解厂拉九自民保，计议众制立他有。…">
            <a:extLst>
              <a:ext uri="{FF2B5EF4-FFF2-40B4-BE49-F238E27FC236}">
                <a16:creationId xmlns:a16="http://schemas.microsoft.com/office/drawing/2014/main" id="{8F9CF7E4-C9D5-2F44-9DC8-E2CBFCB53D53}"/>
              </a:ext>
            </a:extLst>
          </p:cNvPr>
          <p:cNvSpPr txBox="1"/>
          <p:nvPr/>
        </p:nvSpPr>
        <p:spPr>
          <a:xfrm>
            <a:off x="7463849" y="1881128"/>
            <a:ext cx="3857294" cy="162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客户有</a:t>
            </a:r>
            <a:r>
              <a:rPr lang="en-US" altLang="zh-CN" sz="1200" b="0" dirty="0">
                <a:latin typeface="微软雅黑" panose="020B0503020204020204" pitchFamily="34" charset="-122"/>
                <a:ea typeface="微软雅黑" panose="020B0503020204020204" pitchFamily="34" charset="-122"/>
                <a:sym typeface="PingFang SC Regular"/>
              </a:rPr>
              <a:t>2</a:t>
            </a:r>
            <a:r>
              <a:rPr lang="zh-CN" altLang="en-US" sz="1200" b="0" dirty="0">
                <a:latin typeface="微软雅黑" panose="020B0503020204020204" pitchFamily="34" charset="-122"/>
                <a:ea typeface="微软雅黑" panose="020B0503020204020204" pitchFamily="34" charset="-122"/>
                <a:sym typeface="PingFang SC Regular"/>
              </a:rPr>
              <a:t>个 </a:t>
            </a: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机房，上海为主业务机房，广州为灾备机房</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部分业务准备上云，上海有业务 </a:t>
            </a:r>
            <a:r>
              <a:rPr lang="en-US" altLang="zh-CN" sz="1200" b="0" dirty="0">
                <a:latin typeface="微软雅黑" panose="020B0503020204020204" pitchFamily="34" charset="-122"/>
                <a:ea typeface="微软雅黑" panose="020B0503020204020204" pitchFamily="34" charset="-122"/>
                <a:sym typeface="PingFang SC Regular"/>
              </a:rPr>
              <a:t>VPC</a:t>
            </a:r>
            <a:r>
              <a:rPr lang="zh-CN" altLang="en-US" sz="1200" b="0" dirty="0">
                <a:latin typeface="微软雅黑" panose="020B0503020204020204" pitchFamily="34" charset="-122"/>
                <a:ea typeface="微软雅黑" panose="020B0503020204020204" pitchFamily="34" charset="-122"/>
                <a:sym typeface="PingFang SC Regular"/>
              </a:rPr>
              <a:t>，广州有灾备 </a:t>
            </a:r>
            <a:r>
              <a:rPr lang="en-US" altLang="zh-CN" sz="1200" b="0" dirty="0">
                <a:latin typeface="微软雅黑" panose="020B0503020204020204" pitchFamily="34" charset="-122"/>
                <a:ea typeface="微软雅黑" panose="020B0503020204020204" pitchFamily="34" charset="-122"/>
                <a:sym typeface="PingFang SC Regular"/>
              </a:rPr>
              <a:t>VPC</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上云过程需平滑，支持业务流量同时转发到云上和云下</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dirty="0">
                <a:latin typeface="微软雅黑" panose="020B0503020204020204" pitchFamily="34" charset="-122"/>
                <a:ea typeface="微软雅黑" panose="020B0503020204020204" pitchFamily="34" charset="-122"/>
              </a:rPr>
              <a:t>CLB </a:t>
            </a:r>
            <a:r>
              <a:rPr lang="zh-CN" altLang="en-US" sz="1200" dirty="0">
                <a:latin typeface="微软雅黑" panose="020B0503020204020204" pitchFamily="34" charset="-122"/>
                <a:ea typeface="微软雅黑" panose="020B0503020204020204" pitchFamily="34" charset="-122"/>
              </a:rPr>
              <a:t>同时跨地域绑定上海和广州的 </a:t>
            </a:r>
            <a:r>
              <a:rPr lang="en-US" altLang="zh-CN" sz="1200" dirty="0">
                <a:latin typeface="微软雅黑" panose="020B0503020204020204" pitchFamily="34" charset="-122"/>
                <a:ea typeface="微软雅黑" panose="020B0503020204020204" pitchFamily="34" charset="-122"/>
              </a:rPr>
              <a:t>CVM/IDC </a:t>
            </a:r>
            <a:r>
              <a:rPr lang="zh-CN" altLang="en-US" sz="1200" dirty="0">
                <a:latin typeface="微软雅黑" panose="020B0503020204020204" pitchFamily="34" charset="-122"/>
                <a:ea typeface="微软雅黑" panose="020B0503020204020204" pitchFamily="34" charset="-122"/>
              </a:rPr>
              <a:t>内 </a:t>
            </a:r>
            <a:r>
              <a:rPr lang="en-US" altLang="zh-CN" sz="1200" dirty="0">
                <a:latin typeface="微软雅黑" panose="020B0503020204020204" pitchFamily="34" charset="-122"/>
                <a:ea typeface="微软雅黑" panose="020B0503020204020204" pitchFamily="34" charset="-122"/>
              </a:rPr>
              <a:t>IP</a:t>
            </a:r>
            <a:endParaRPr lang="en-US" altLang="ja-JP" sz="1200" dirty="0">
              <a:latin typeface="微软雅黑" panose="020B0503020204020204" pitchFamily="34" charset="-122"/>
              <a:ea typeface="微软雅黑" panose="020B0503020204020204" pitchFamily="34" charset="-122"/>
            </a:endParaRPr>
          </a:p>
        </p:txBody>
      </p:sp>
      <p:sp>
        <p:nvSpPr>
          <p:cNvPr id="9" name="标题文本一">
            <a:extLst>
              <a:ext uri="{FF2B5EF4-FFF2-40B4-BE49-F238E27FC236}">
                <a16:creationId xmlns:a16="http://schemas.microsoft.com/office/drawing/2014/main" id="{40AFB67F-F9CD-1B48-8EBF-FA334A7AE6FF}"/>
              </a:ext>
            </a:extLst>
          </p:cNvPr>
          <p:cNvSpPr txBox="1"/>
          <p:nvPr/>
        </p:nvSpPr>
        <p:spPr>
          <a:xfrm>
            <a:off x="7024008" y="1451497"/>
            <a:ext cx="4586721"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跨地域绑定，服务层多地容灾</a:t>
            </a:r>
          </a:p>
        </p:txBody>
      </p:sp>
      <p:sp>
        <p:nvSpPr>
          <p:cNvPr id="13" name="月系成眼青布作，界于记对际写，照杨东当名。 解厂拉九自民保，计议众制立他有。…">
            <a:extLst>
              <a:ext uri="{FF2B5EF4-FFF2-40B4-BE49-F238E27FC236}">
                <a16:creationId xmlns:a16="http://schemas.microsoft.com/office/drawing/2014/main" id="{A0EE21DE-F113-BF45-9ED1-5AA43025639D}"/>
              </a:ext>
            </a:extLst>
          </p:cNvPr>
          <p:cNvSpPr txBox="1"/>
          <p:nvPr/>
        </p:nvSpPr>
        <p:spPr>
          <a:xfrm>
            <a:off x="7463849" y="4533245"/>
            <a:ext cx="3857294"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可以同时绑定多地域多 </a:t>
            </a:r>
            <a:r>
              <a:rPr lang="en-US" altLang="zh-CN" sz="1200" b="0" dirty="0">
                <a:latin typeface="微软雅黑" panose="020B0503020204020204" pitchFamily="34" charset="-122"/>
                <a:ea typeface="微软雅黑" panose="020B0503020204020204" pitchFamily="34" charset="-122"/>
                <a:sym typeface="PingFang SC Regular"/>
              </a:rPr>
              <a:t>VPC </a:t>
            </a:r>
            <a:r>
              <a:rPr lang="zh-CN" altLang="en-US" sz="1200" b="0" dirty="0">
                <a:latin typeface="微软雅黑" panose="020B0503020204020204" pitchFamily="34" charset="-122"/>
                <a:ea typeface="微软雅黑" panose="020B0503020204020204" pitchFamily="34" charset="-122"/>
                <a:sym typeface="PingFang SC Regular"/>
              </a:rPr>
              <a:t>的 </a:t>
            </a:r>
            <a:r>
              <a:rPr lang="en-US" altLang="zh-CN" sz="1200" b="0" dirty="0">
                <a:latin typeface="微软雅黑" panose="020B0503020204020204" pitchFamily="34" charset="-122"/>
                <a:ea typeface="微软雅黑" panose="020B0503020204020204" pitchFamily="34" charset="-122"/>
                <a:sym typeface="PingFang SC Regular"/>
              </a:rPr>
              <a:t>RS</a:t>
            </a:r>
            <a:r>
              <a:rPr lang="zh-CN" altLang="en-US" sz="1200" b="0" dirty="0">
                <a:latin typeface="微软雅黑" panose="020B0503020204020204" pitchFamily="34" charset="-122"/>
                <a:ea typeface="微软雅黑" panose="020B0503020204020204" pitchFamily="34" charset="-122"/>
                <a:sym typeface="PingFang SC Regular"/>
              </a:rPr>
              <a:t>，也能同时绑定云上</a:t>
            </a:r>
            <a:r>
              <a:rPr lang="en-US" altLang="zh-CN" sz="1200" b="0" dirty="0">
                <a:latin typeface="微软雅黑" panose="020B0503020204020204" pitchFamily="34" charset="-122"/>
                <a:ea typeface="微软雅黑" panose="020B0503020204020204" pitchFamily="34" charset="-122"/>
                <a:sym typeface="PingFang SC Regular"/>
              </a:rPr>
              <a:t>VPC </a:t>
            </a:r>
            <a:r>
              <a:rPr lang="zh-CN" altLang="en-US" sz="1200" b="0" dirty="0">
                <a:latin typeface="微软雅黑" panose="020B0503020204020204" pitchFamily="34" charset="-122"/>
                <a:ea typeface="微软雅黑" panose="020B0503020204020204" pitchFamily="34" charset="-122"/>
                <a:sym typeface="PingFang SC Regular"/>
              </a:rPr>
              <a:t>和云下 </a:t>
            </a: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的 </a:t>
            </a:r>
            <a:r>
              <a:rPr lang="en-US" altLang="zh-CN" sz="1200" b="0" dirty="0">
                <a:latin typeface="微软雅黑" panose="020B0503020204020204" pitchFamily="34" charset="-122"/>
                <a:ea typeface="微软雅黑" panose="020B0503020204020204" pitchFamily="34" charset="-122"/>
                <a:sym typeface="PingFang SC Regular"/>
              </a:rPr>
              <a:t>RS</a:t>
            </a:r>
            <a:endParaRPr lang="zh-CN" altLang="en-US"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内网打通使用云联网，支持精细选路，同时有较大的价格优势</a:t>
            </a:r>
            <a:endParaRPr lang="en-US" altLang="zh-CN" sz="1200" b="0" dirty="0">
              <a:latin typeface="微软雅黑" panose="020B0503020204020204" pitchFamily="34" charset="-122"/>
              <a:ea typeface="微软雅黑" panose="020B0503020204020204" pitchFamily="34" charset="-122"/>
              <a:sym typeface="PingFang SC Regular"/>
            </a:endParaRPr>
          </a:p>
        </p:txBody>
      </p:sp>
      <p:sp>
        <p:nvSpPr>
          <p:cNvPr id="14" name="标题文本一">
            <a:extLst>
              <a:ext uri="{FF2B5EF4-FFF2-40B4-BE49-F238E27FC236}">
                <a16:creationId xmlns:a16="http://schemas.microsoft.com/office/drawing/2014/main" id="{0CBEC132-331F-5245-A5A1-2492DFD5D50B}"/>
              </a:ext>
            </a:extLst>
          </p:cNvPr>
          <p:cNvSpPr txBox="1"/>
          <p:nvPr/>
        </p:nvSpPr>
        <p:spPr>
          <a:xfrm>
            <a:off x="7024008" y="4103614"/>
            <a:ext cx="1761175"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方案优势</a:t>
            </a:r>
          </a:p>
        </p:txBody>
      </p:sp>
    </p:spTree>
    <p:extLst>
      <p:ext uri="{BB962C8B-B14F-4D97-AF65-F5344CB8AC3E}">
        <p14:creationId xmlns:p14="http://schemas.microsoft.com/office/powerpoint/2010/main" val="25025915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16</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应用场景</a:t>
            </a:r>
            <a:r>
              <a:rPr lang="en-US" altLang="zh-CN" sz="3001" kern="0" dirty="0">
                <a:solidFill>
                  <a:srgbClr val="000000"/>
                </a:solidFill>
              </a:rPr>
              <a:t>4 </a:t>
            </a:r>
            <a:r>
              <a:rPr lang="zh-CN" altLang="en-US" sz="2400" kern="0" dirty="0">
                <a:solidFill>
                  <a:srgbClr val="000000"/>
                </a:solidFill>
              </a:rPr>
              <a:t>混合云部署</a:t>
            </a:r>
            <a:endParaRPr sz="3001" kern="0" dirty="0">
              <a:solidFill>
                <a:srgbClr val="000000"/>
              </a:solidFill>
              <a:latin typeface="腾讯体 W7"/>
              <a:ea typeface="腾讯体 W7"/>
            </a:endParaRPr>
          </a:p>
        </p:txBody>
      </p:sp>
      <p:sp>
        <p:nvSpPr>
          <p:cNvPr id="10" name="月系成眼青布作，界于记对际写，照杨东当名。 解厂拉九自民保，计议众制立他有。…">
            <a:extLst>
              <a:ext uri="{FF2B5EF4-FFF2-40B4-BE49-F238E27FC236}">
                <a16:creationId xmlns:a16="http://schemas.microsoft.com/office/drawing/2014/main" id="{F66EA09B-2AF2-544C-891A-866D681170A4}"/>
              </a:ext>
            </a:extLst>
          </p:cNvPr>
          <p:cNvSpPr txBox="1"/>
          <p:nvPr/>
        </p:nvSpPr>
        <p:spPr>
          <a:xfrm>
            <a:off x="6690962" y="1881128"/>
            <a:ext cx="4755407" cy="135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通过云联网打通云上 </a:t>
            </a:r>
            <a:r>
              <a:rPr lang="en-US" altLang="zh-CN" sz="1200" b="0" dirty="0">
                <a:latin typeface="微软雅黑" panose="020B0503020204020204" pitchFamily="34" charset="-122"/>
                <a:ea typeface="微软雅黑" panose="020B0503020204020204" pitchFamily="34" charset="-122"/>
                <a:sym typeface="PingFang SC Regular"/>
              </a:rPr>
              <a:t>VPC </a:t>
            </a:r>
            <a:r>
              <a:rPr lang="zh-CN" altLang="en-US" sz="1200" b="0" dirty="0">
                <a:latin typeface="微软雅黑" panose="020B0503020204020204" pitchFamily="34" charset="-122"/>
                <a:ea typeface="微软雅黑" panose="020B0503020204020204" pitchFamily="34" charset="-122"/>
                <a:sym typeface="PingFang SC Regular"/>
              </a:rPr>
              <a:t>和云下 </a:t>
            </a:r>
            <a:r>
              <a:rPr lang="en-US" altLang="zh-CN" sz="1200" b="0" dirty="0">
                <a:latin typeface="微软雅黑" panose="020B0503020204020204" pitchFamily="34" charset="-122"/>
                <a:ea typeface="微软雅黑" panose="020B0503020204020204" pitchFamily="34" charset="-122"/>
                <a:sym typeface="PingFang SC Regular"/>
              </a:rPr>
              <a:t>IDC</a:t>
            </a:r>
            <a:r>
              <a:rPr lang="zh-CN" altLang="en-US" sz="1200" b="0" dirty="0">
                <a:latin typeface="微软雅黑" panose="020B0503020204020204" pitchFamily="34" charset="-122"/>
                <a:ea typeface="微软雅黑" panose="020B0503020204020204" pitchFamily="34" charset="-122"/>
                <a:sym typeface="PingFang SC Regular"/>
              </a:rPr>
              <a:t>，实现资源互联</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直接绑定 </a:t>
            </a: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内服务器的 </a:t>
            </a:r>
            <a:r>
              <a:rPr lang="en-US" altLang="zh-CN" sz="1200" b="0" dirty="0">
                <a:latin typeface="微软雅黑" panose="020B0503020204020204" pitchFamily="34" charset="-122"/>
                <a:ea typeface="微软雅黑" panose="020B0503020204020204" pitchFamily="34" charset="-122"/>
                <a:sym typeface="PingFang SC Regular"/>
              </a:rPr>
              <a:t>IP </a:t>
            </a:r>
            <a:r>
              <a:rPr lang="zh-CN" altLang="en-US" sz="1200" b="0" dirty="0">
                <a:latin typeface="微软雅黑" panose="020B0503020204020204" pitchFamily="34" charset="-122"/>
                <a:ea typeface="微软雅黑" panose="020B0503020204020204" pitchFamily="34" charset="-122"/>
                <a:sym typeface="PingFang SC Regular"/>
              </a:rPr>
              <a:t>和端口，将请求流量转发到 </a:t>
            </a: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中</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支持同时绑定云上 </a:t>
            </a:r>
            <a:r>
              <a:rPr lang="en-US" altLang="zh-CN" sz="1200" b="0" dirty="0">
                <a:latin typeface="微软雅黑" panose="020B0503020204020204" pitchFamily="34" charset="-122"/>
                <a:ea typeface="微软雅黑" panose="020B0503020204020204" pitchFamily="34" charset="-122"/>
                <a:sym typeface="PingFang SC Regular"/>
              </a:rPr>
              <a:t>VPC </a:t>
            </a:r>
            <a:r>
              <a:rPr lang="zh-CN" altLang="en-US" sz="1200" b="0" dirty="0">
                <a:latin typeface="微软雅黑" panose="020B0503020204020204" pitchFamily="34" charset="-122"/>
                <a:ea typeface="微软雅黑" panose="020B0503020204020204" pitchFamily="34" charset="-122"/>
                <a:sym typeface="PingFang SC Regular"/>
              </a:rPr>
              <a:t>内 </a:t>
            </a:r>
            <a:r>
              <a:rPr lang="en-US" altLang="zh-CN" sz="1200" b="0" dirty="0">
                <a:latin typeface="微软雅黑" panose="020B0503020204020204" pitchFamily="34" charset="-122"/>
                <a:ea typeface="微软雅黑" panose="020B0503020204020204" pitchFamily="34" charset="-122"/>
                <a:sym typeface="PingFang SC Regular"/>
              </a:rPr>
              <a:t>CVM/ENI </a:t>
            </a:r>
            <a:r>
              <a:rPr lang="zh-CN" altLang="en-US" sz="1200" b="0" dirty="0">
                <a:latin typeface="微软雅黑" panose="020B0503020204020204" pitchFamily="34" charset="-122"/>
                <a:ea typeface="微软雅黑" panose="020B0503020204020204" pitchFamily="34" charset="-122"/>
                <a:sym typeface="PingFang SC Regular"/>
              </a:rPr>
              <a:t>和 </a:t>
            </a: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内 </a:t>
            </a:r>
            <a:r>
              <a:rPr lang="en-US" altLang="zh-CN" sz="1200" b="0" dirty="0">
                <a:latin typeface="微软雅黑" panose="020B0503020204020204" pitchFamily="34" charset="-122"/>
                <a:ea typeface="微软雅黑" panose="020B0503020204020204" pitchFamily="34" charset="-122"/>
                <a:sym typeface="PingFang SC Regular"/>
              </a:rPr>
              <a:t>IP</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云联网支持连接多地域的多个 </a:t>
            </a:r>
            <a:r>
              <a:rPr lang="en-US" altLang="zh-CN" sz="1200" b="0" dirty="0">
                <a:latin typeface="微软雅黑" panose="020B0503020204020204" pitchFamily="34" charset="-122"/>
                <a:ea typeface="微软雅黑" panose="020B0503020204020204" pitchFamily="34" charset="-122"/>
                <a:sym typeface="PingFang SC Regular"/>
              </a:rPr>
              <a:t>VPC </a:t>
            </a:r>
            <a:r>
              <a:rPr lang="zh-CN" altLang="en-US" sz="1200" b="0" dirty="0">
                <a:latin typeface="微软雅黑" panose="020B0503020204020204" pitchFamily="34" charset="-122"/>
                <a:ea typeface="微软雅黑" panose="020B0503020204020204" pitchFamily="34" charset="-122"/>
                <a:sym typeface="PingFang SC Regular"/>
              </a:rPr>
              <a:t>和 </a:t>
            </a:r>
            <a:r>
              <a:rPr lang="en-US" altLang="zh-CN" sz="1200" b="0" dirty="0">
                <a:latin typeface="微软雅黑" panose="020B0503020204020204" pitchFamily="34" charset="-122"/>
                <a:ea typeface="微软雅黑" panose="020B0503020204020204" pitchFamily="34" charset="-122"/>
                <a:sym typeface="PingFang SC Regular"/>
              </a:rPr>
              <a:t>IDC</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也支持跨多地域绑定</a:t>
            </a:r>
            <a:endParaRPr sz="1200" b="0" dirty="0">
              <a:latin typeface="微软雅黑" panose="020B0503020204020204" pitchFamily="34" charset="-122"/>
              <a:ea typeface="微软雅黑" panose="020B0503020204020204" pitchFamily="34" charset="-122"/>
              <a:sym typeface="PingFang SC Regular"/>
            </a:endParaRPr>
          </a:p>
        </p:txBody>
      </p:sp>
      <p:sp>
        <p:nvSpPr>
          <p:cNvPr id="11" name="标题文本一">
            <a:extLst>
              <a:ext uri="{FF2B5EF4-FFF2-40B4-BE49-F238E27FC236}">
                <a16:creationId xmlns:a16="http://schemas.microsoft.com/office/drawing/2014/main" id="{DE0642AC-4BC4-FC41-8907-33F2E226A15E}"/>
              </a:ext>
            </a:extLst>
          </p:cNvPr>
          <p:cNvSpPr txBox="1"/>
          <p:nvPr/>
        </p:nvSpPr>
        <p:spPr>
          <a:xfrm>
            <a:off x="6239544" y="1451497"/>
            <a:ext cx="4586721"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结合云联网，将请求直接转发到 </a:t>
            </a:r>
            <a:r>
              <a:rPr lang="en-US" altLang="zh-CN" sz="1600" b="0" dirty="0">
                <a:solidFill>
                  <a:schemeClr val="tx2"/>
                </a:solidFill>
                <a:latin typeface="微软雅黑" panose="020B0503020204020204" pitchFamily="34" charset="-122"/>
                <a:ea typeface="微软雅黑" panose="020B0503020204020204" pitchFamily="34" charset="-122"/>
                <a:sym typeface="腾讯体 W7"/>
              </a:rPr>
              <a:t>IDC</a:t>
            </a:r>
            <a:r>
              <a:rPr lang="zh-CN" altLang="en-US" sz="1600" b="0" dirty="0">
                <a:solidFill>
                  <a:schemeClr val="tx2"/>
                </a:solidFill>
                <a:latin typeface="微软雅黑" panose="020B0503020204020204" pitchFamily="34" charset="-122"/>
                <a:ea typeface="微软雅黑" panose="020B0503020204020204" pitchFamily="34" charset="-122"/>
                <a:sym typeface="腾讯体 W7"/>
              </a:rPr>
              <a:t>机房</a:t>
            </a:r>
          </a:p>
        </p:txBody>
      </p:sp>
      <p:pic>
        <p:nvPicPr>
          <p:cNvPr id="12" name="图形 27">
            <a:extLst>
              <a:ext uri="{FF2B5EF4-FFF2-40B4-BE49-F238E27FC236}">
                <a16:creationId xmlns:a16="http://schemas.microsoft.com/office/drawing/2014/main" id="{8D158BBA-C6EF-A64A-93A7-F0FE321E52A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209" t="4288" r="22967" b="3714"/>
          <a:stretch/>
        </p:blipFill>
        <p:spPr>
          <a:xfrm>
            <a:off x="509166" y="977891"/>
            <a:ext cx="5361708" cy="5412288"/>
          </a:xfrm>
          <a:prstGeom prst="rect">
            <a:avLst/>
          </a:prstGeom>
        </p:spPr>
      </p:pic>
      <p:sp>
        <p:nvSpPr>
          <p:cNvPr id="15" name="月系成眼青布作，界于记对际写，照杨东当名。 解厂拉九自民保，计议众制立他有。…">
            <a:extLst>
              <a:ext uri="{FF2B5EF4-FFF2-40B4-BE49-F238E27FC236}">
                <a16:creationId xmlns:a16="http://schemas.microsoft.com/office/drawing/2014/main" id="{062B132B-72F9-4349-B66C-F9EB20A5A94F}"/>
              </a:ext>
            </a:extLst>
          </p:cNvPr>
          <p:cNvSpPr txBox="1"/>
          <p:nvPr/>
        </p:nvSpPr>
        <p:spPr>
          <a:xfrm>
            <a:off x="6690962" y="4228445"/>
            <a:ext cx="4755407" cy="162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云上、云下互为灾备，安全性高</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平滑上云，同一个</a:t>
            </a:r>
            <a:r>
              <a:rPr lang="en-US" altLang="zh-CN" sz="1200" b="0" dirty="0">
                <a:latin typeface="微软雅黑" panose="020B0503020204020204" pitchFamily="34" charset="-122"/>
                <a:ea typeface="微软雅黑" panose="020B0503020204020204" pitchFamily="34" charset="-122"/>
                <a:sym typeface="PingFang SC Regular"/>
              </a:rPr>
              <a:t>VIP</a:t>
            </a:r>
            <a:r>
              <a:rPr lang="zh-CN" altLang="en-US" sz="1200" b="0" dirty="0">
                <a:latin typeface="微软雅黑" panose="020B0503020204020204" pitchFamily="34" charset="-122"/>
                <a:ea typeface="微软雅黑" panose="020B0503020204020204" pitchFamily="34" charset="-122"/>
                <a:sym typeface="PingFang SC Regular"/>
              </a:rPr>
              <a:t>同时支持转发到云上和云下</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IDC </a:t>
            </a:r>
            <a:r>
              <a:rPr lang="zh-CN" altLang="en-US" sz="1200" b="0" dirty="0">
                <a:latin typeface="微软雅黑" panose="020B0503020204020204" pitchFamily="34" charset="-122"/>
                <a:ea typeface="微软雅黑" panose="020B0503020204020204" pitchFamily="34" charset="-122"/>
                <a:sym typeface="PingFang SC Regular"/>
              </a:rPr>
              <a:t>机房可以使用腾讯云的公网出口，部署快捷、弹性大</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可以复用 </a:t>
            </a: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大量特性，覆盖功能、性能、可用性等方面</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跨域绑定由云联网结算，端到端成本更低</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轻量混合云部署方案，配置灵活、易用性高</a:t>
            </a:r>
          </a:p>
        </p:txBody>
      </p:sp>
      <p:sp>
        <p:nvSpPr>
          <p:cNvPr id="16" name="标题文本一">
            <a:extLst>
              <a:ext uri="{FF2B5EF4-FFF2-40B4-BE49-F238E27FC236}">
                <a16:creationId xmlns:a16="http://schemas.microsoft.com/office/drawing/2014/main" id="{497B3764-4192-504F-BEC5-334ADC5F7108}"/>
              </a:ext>
            </a:extLst>
          </p:cNvPr>
          <p:cNvSpPr txBox="1"/>
          <p:nvPr/>
        </p:nvSpPr>
        <p:spPr>
          <a:xfrm>
            <a:off x="6239544" y="3798814"/>
            <a:ext cx="2094223"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方案优势</a:t>
            </a:r>
          </a:p>
        </p:txBody>
      </p:sp>
    </p:spTree>
    <p:extLst>
      <p:ext uri="{BB962C8B-B14F-4D97-AF65-F5344CB8AC3E}">
        <p14:creationId xmlns:p14="http://schemas.microsoft.com/office/powerpoint/2010/main" val="920846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17</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应用场景</a:t>
            </a:r>
            <a:r>
              <a:rPr lang="en-US" altLang="zh-CN" sz="3001" kern="0" dirty="0">
                <a:solidFill>
                  <a:srgbClr val="000000"/>
                </a:solidFill>
              </a:rPr>
              <a:t>5 </a:t>
            </a:r>
            <a:r>
              <a:rPr lang="zh-CN" altLang="en-US" sz="2400" kern="0" dirty="0">
                <a:solidFill>
                  <a:srgbClr val="000000"/>
                </a:solidFill>
              </a:rPr>
              <a:t>边缘接入</a:t>
            </a:r>
            <a:endParaRPr sz="3001" kern="0" dirty="0">
              <a:solidFill>
                <a:srgbClr val="000000"/>
              </a:solidFill>
              <a:latin typeface="腾讯体 W7"/>
              <a:ea typeface="腾讯体 W7"/>
            </a:endParaRPr>
          </a:p>
        </p:txBody>
      </p:sp>
      <p:pic>
        <p:nvPicPr>
          <p:cNvPr id="9" name="图片 8">
            <a:extLst>
              <a:ext uri="{FF2B5EF4-FFF2-40B4-BE49-F238E27FC236}">
                <a16:creationId xmlns:a16="http://schemas.microsoft.com/office/drawing/2014/main" id="{8FA0E8FA-6290-F242-B9EE-5D8404AA05BA}"/>
              </a:ext>
            </a:extLst>
          </p:cNvPr>
          <p:cNvPicPr>
            <a:picLocks noChangeAspect="1"/>
          </p:cNvPicPr>
          <p:nvPr/>
        </p:nvPicPr>
        <p:blipFill>
          <a:blip r:embed="rId2"/>
          <a:stretch>
            <a:fillRect/>
          </a:stretch>
        </p:blipFill>
        <p:spPr>
          <a:xfrm>
            <a:off x="464896" y="3899821"/>
            <a:ext cx="5832843" cy="2640680"/>
          </a:xfrm>
          <a:prstGeom prst="rect">
            <a:avLst/>
          </a:prstGeom>
        </p:spPr>
      </p:pic>
      <p:pic>
        <p:nvPicPr>
          <p:cNvPr id="13" name="图片 12">
            <a:extLst>
              <a:ext uri="{FF2B5EF4-FFF2-40B4-BE49-F238E27FC236}">
                <a16:creationId xmlns:a16="http://schemas.microsoft.com/office/drawing/2014/main" id="{8D07E5B1-EE7B-BC4F-BF10-DAC538D860B4}"/>
              </a:ext>
            </a:extLst>
          </p:cNvPr>
          <p:cNvPicPr>
            <a:picLocks noChangeAspect="1"/>
          </p:cNvPicPr>
          <p:nvPr/>
        </p:nvPicPr>
        <p:blipFill>
          <a:blip r:embed="rId3"/>
          <a:stretch>
            <a:fillRect/>
          </a:stretch>
        </p:blipFill>
        <p:spPr>
          <a:xfrm>
            <a:off x="595416" y="1272134"/>
            <a:ext cx="5711750" cy="2463496"/>
          </a:xfrm>
          <a:prstGeom prst="rect">
            <a:avLst/>
          </a:prstGeom>
        </p:spPr>
      </p:pic>
      <p:sp>
        <p:nvSpPr>
          <p:cNvPr id="14" name="月系成眼青布作，界于记对际写，照杨东当名。 解厂拉九自民保，计议众制立他有。…">
            <a:extLst>
              <a:ext uri="{FF2B5EF4-FFF2-40B4-BE49-F238E27FC236}">
                <a16:creationId xmlns:a16="http://schemas.microsoft.com/office/drawing/2014/main" id="{DC828FB9-D8D7-FE4F-8FF9-3474C9789235}"/>
              </a:ext>
            </a:extLst>
          </p:cNvPr>
          <p:cNvSpPr txBox="1"/>
          <p:nvPr/>
        </p:nvSpPr>
        <p:spPr>
          <a:xfrm>
            <a:off x="6690962" y="1881128"/>
            <a:ext cx="5139677" cy="162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EC</a:t>
            </a:r>
            <a:r>
              <a:rPr lang="zh-CN" altLang="en-US" sz="1200" b="0" dirty="0">
                <a:latin typeface="微软雅黑" panose="020B0503020204020204" pitchFamily="34" charset="-122"/>
                <a:ea typeface="微软雅黑" panose="020B0503020204020204" pitchFamily="34" charset="-122"/>
                <a:sym typeface="PingFang SC Regular"/>
              </a:rPr>
              <a:t>：武汉、杭州、长沙、福州、济南、石家庄、郑州、合肥、沈阳、西安</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EC</a:t>
            </a:r>
            <a:r>
              <a:rPr lang="zh-CN" altLang="en-US" sz="1200" b="0" dirty="0">
                <a:latin typeface="微软雅黑" panose="020B0503020204020204" pitchFamily="34" charset="-122"/>
                <a:ea typeface="微软雅黑" panose="020B0503020204020204" pitchFamily="34" charset="-122"/>
                <a:sym typeface="PingFang SC Regular"/>
              </a:rPr>
              <a:t>与</a:t>
            </a:r>
            <a:r>
              <a:rPr lang="en-US" altLang="zh-CN" sz="1200" b="0" dirty="0">
                <a:latin typeface="微软雅黑" panose="020B0503020204020204" pitchFamily="34" charset="-122"/>
                <a:ea typeface="微软雅黑" panose="020B0503020204020204" pitchFamily="34" charset="-122"/>
                <a:sym typeface="PingFang SC Regular"/>
              </a:rPr>
              <a:t>DC</a:t>
            </a:r>
            <a:r>
              <a:rPr lang="zh-CN" altLang="en-US" sz="1200" b="0" dirty="0">
                <a:latin typeface="微软雅黑" panose="020B0503020204020204" pitchFamily="34" charset="-122"/>
                <a:ea typeface="微软雅黑" panose="020B0503020204020204" pitchFamily="34" charset="-122"/>
                <a:sym typeface="PingFang SC Regular"/>
              </a:rPr>
              <a:t>是不同地域</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EZ</a:t>
            </a:r>
            <a:r>
              <a:rPr lang="zh-CN" altLang="en-US" sz="1200" b="0" dirty="0">
                <a:latin typeface="微软雅黑" panose="020B0503020204020204" pitchFamily="34" charset="-122"/>
                <a:ea typeface="微软雅黑" panose="020B0503020204020204" pitchFamily="34" charset="-122"/>
                <a:sym typeface="PingFang SC Regular"/>
              </a:rPr>
              <a:t>：南昌</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EZ</a:t>
            </a:r>
            <a:r>
              <a:rPr lang="zh-CN" altLang="en-US" sz="1200" b="0" dirty="0">
                <a:latin typeface="微软雅黑" panose="020B0503020204020204" pitchFamily="34" charset="-122"/>
                <a:ea typeface="微软雅黑" panose="020B0503020204020204" pitchFamily="34" charset="-122"/>
                <a:sym typeface="PingFang SC Regular"/>
              </a:rPr>
              <a:t>是</a:t>
            </a:r>
            <a:r>
              <a:rPr lang="en-US" altLang="zh-CN" sz="1200" b="0" dirty="0">
                <a:latin typeface="微软雅黑" panose="020B0503020204020204" pitchFamily="34" charset="-122"/>
                <a:ea typeface="微软雅黑" panose="020B0503020204020204" pitchFamily="34" charset="-122"/>
                <a:sym typeface="PingFang SC Regular"/>
              </a:rPr>
              <a:t>DC</a:t>
            </a:r>
            <a:r>
              <a:rPr lang="zh-CN" altLang="en-US" sz="1200" b="0" dirty="0">
                <a:latin typeface="微软雅黑" panose="020B0503020204020204" pitchFamily="34" charset="-122"/>
                <a:ea typeface="微软雅黑" panose="020B0503020204020204" pitchFamily="34" charset="-122"/>
                <a:sym typeface="PingFang SC Regular"/>
              </a:rPr>
              <a:t>下的一个可用区，与主</a:t>
            </a:r>
            <a:r>
              <a:rPr lang="en-US" altLang="zh-CN" sz="1200" b="0" dirty="0">
                <a:latin typeface="微软雅黑" panose="020B0503020204020204" pitchFamily="34" charset="-122"/>
                <a:ea typeface="微软雅黑" panose="020B0503020204020204" pitchFamily="34" charset="-122"/>
                <a:sym typeface="PingFang SC Regular"/>
              </a:rPr>
              <a:t>Region</a:t>
            </a:r>
            <a:r>
              <a:rPr lang="zh-CN" altLang="en-US" sz="1200" b="0" dirty="0">
                <a:latin typeface="微软雅黑" panose="020B0503020204020204" pitchFamily="34" charset="-122"/>
                <a:ea typeface="微软雅黑" panose="020B0503020204020204" pitchFamily="34" charset="-122"/>
                <a:sym typeface="PingFang SC Regular"/>
              </a:rPr>
              <a:t>其他区可以在一个</a:t>
            </a:r>
            <a:r>
              <a:rPr lang="en-US" altLang="zh-CN" sz="1200" b="0" dirty="0">
                <a:latin typeface="微软雅黑" panose="020B0503020204020204" pitchFamily="34" charset="-122"/>
                <a:ea typeface="微软雅黑" panose="020B0503020204020204" pitchFamily="34" charset="-122"/>
                <a:sym typeface="PingFang SC Regular"/>
              </a:rPr>
              <a:t>VPC</a:t>
            </a:r>
            <a:r>
              <a:rPr lang="zh-CN" altLang="en-US" sz="1200" b="0" dirty="0">
                <a:latin typeface="微软雅黑" panose="020B0503020204020204" pitchFamily="34" charset="-122"/>
                <a:ea typeface="微软雅黑" panose="020B0503020204020204" pitchFamily="34" charset="-122"/>
                <a:sym typeface="PingFang SC Regular"/>
              </a:rPr>
              <a:t>下，管理便捷，可扩展</a:t>
            </a:r>
            <a:endParaRPr lang="en-US" altLang="zh-CN" sz="1200" b="0" dirty="0">
              <a:latin typeface="微软雅黑" panose="020B0503020204020204" pitchFamily="34" charset="-122"/>
              <a:ea typeface="微软雅黑" panose="020B0503020204020204" pitchFamily="34" charset="-122"/>
              <a:sym typeface="PingFang SC Regular"/>
            </a:endParaRPr>
          </a:p>
        </p:txBody>
      </p:sp>
      <p:sp>
        <p:nvSpPr>
          <p:cNvPr id="17" name="标题文本一">
            <a:extLst>
              <a:ext uri="{FF2B5EF4-FFF2-40B4-BE49-F238E27FC236}">
                <a16:creationId xmlns:a16="http://schemas.microsoft.com/office/drawing/2014/main" id="{A62608F5-113C-8444-9721-073145FFA1EA}"/>
              </a:ext>
            </a:extLst>
          </p:cNvPr>
          <p:cNvSpPr txBox="1"/>
          <p:nvPr/>
        </p:nvSpPr>
        <p:spPr>
          <a:xfrm>
            <a:off x="6249176" y="1451497"/>
            <a:ext cx="4586721"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支持的边缘节点</a:t>
            </a:r>
          </a:p>
        </p:txBody>
      </p:sp>
      <p:sp>
        <p:nvSpPr>
          <p:cNvPr id="18" name="月系成眼青布作，界于记对际写，照杨东当名。 解厂拉九自民保，计议众制立他有。…">
            <a:extLst>
              <a:ext uri="{FF2B5EF4-FFF2-40B4-BE49-F238E27FC236}">
                <a16:creationId xmlns:a16="http://schemas.microsoft.com/office/drawing/2014/main" id="{8905C1F9-3AE6-2A47-9342-A5B3B93674DC}"/>
              </a:ext>
            </a:extLst>
          </p:cNvPr>
          <p:cNvSpPr txBox="1"/>
          <p:nvPr/>
        </p:nvSpPr>
        <p:spPr>
          <a:xfrm>
            <a:off x="6690962" y="4802359"/>
            <a:ext cx="5139677" cy="162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就近接入：边缘可用区覆盖全国主要省会城市，就近接入，时延平均降低</a:t>
            </a:r>
            <a:r>
              <a:rPr lang="en-US" altLang="zh-CN" sz="1200" b="0" dirty="0">
                <a:latin typeface="微软雅黑" panose="020B0503020204020204" pitchFamily="34" charset="-122"/>
                <a:ea typeface="微软雅黑" panose="020B0503020204020204" pitchFamily="34" charset="-122"/>
                <a:sym typeface="PingFang SC Regular"/>
              </a:rPr>
              <a:t>20% </a:t>
            </a:r>
            <a:r>
              <a:rPr lang="zh-CN" altLang="en-US" sz="1200" b="0" dirty="0">
                <a:latin typeface="微软雅黑" panose="020B0503020204020204" pitchFamily="34" charset="-122"/>
                <a:ea typeface="微软雅黑" panose="020B0503020204020204" pitchFamily="34" charset="-122"/>
                <a:sym typeface="PingFang SC Regular"/>
              </a:rPr>
              <a:t>；单节点提供</a:t>
            </a:r>
            <a:r>
              <a:rPr lang="en-US" altLang="zh-CN" sz="1200" b="0" dirty="0" err="1">
                <a:latin typeface="微软雅黑" panose="020B0503020204020204" pitchFamily="34" charset="-122"/>
                <a:ea typeface="微软雅黑" panose="020B0503020204020204" pitchFamily="34" charset="-122"/>
                <a:sym typeface="PingFang SC Regular"/>
              </a:rPr>
              <a:t>Tbps</a:t>
            </a:r>
            <a:r>
              <a:rPr lang="zh-CN" altLang="en-US" sz="1200" b="0" dirty="0">
                <a:latin typeface="微软雅黑" panose="020B0503020204020204" pitchFamily="34" charset="-122"/>
                <a:ea typeface="微软雅黑" panose="020B0503020204020204" pitchFamily="34" charset="-122"/>
                <a:sym typeface="PingFang SC Regular"/>
              </a:rPr>
              <a:t>公网带宽出口，资源弹性</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云边一体化：边缘可用区支持云服务器、云硬盘、私有网络、云联网、负载均衡、容器等核心产品能力，云边一体化；体验与中心节点一致</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中心节点直通：边缘可用区支持专线接入，轻松部署混合云网络；云联网直通中心节点，</a:t>
            </a:r>
            <a:r>
              <a:rPr lang="en-US" altLang="zh-CN" sz="1200" b="0" dirty="0" err="1">
                <a:latin typeface="微软雅黑" panose="020B0503020204020204" pitchFamily="34" charset="-122"/>
                <a:ea typeface="微软雅黑" panose="020B0503020204020204" pitchFamily="34" charset="-122"/>
                <a:sym typeface="PingFang SC Regular"/>
              </a:rPr>
              <a:t>Tbps</a:t>
            </a:r>
            <a:r>
              <a:rPr lang="zh-CN" altLang="en-US" sz="1200" b="0" dirty="0">
                <a:latin typeface="微软雅黑" panose="020B0503020204020204" pitchFamily="34" charset="-122"/>
                <a:ea typeface="微软雅黑" panose="020B0503020204020204" pitchFamily="34" charset="-122"/>
                <a:sym typeface="PingFang SC Regular"/>
              </a:rPr>
              <a:t>级全国中心节点和边缘可用区互联</a:t>
            </a:r>
            <a:endParaRPr lang="en-US" altLang="zh-CN" sz="1200" b="0" dirty="0">
              <a:latin typeface="微软雅黑" panose="020B0503020204020204" pitchFamily="34" charset="-122"/>
              <a:ea typeface="微软雅黑" panose="020B0503020204020204" pitchFamily="34" charset="-122"/>
              <a:sym typeface="PingFang SC Regular"/>
            </a:endParaRPr>
          </a:p>
        </p:txBody>
      </p:sp>
      <p:sp>
        <p:nvSpPr>
          <p:cNvPr id="19" name="标题文本一">
            <a:extLst>
              <a:ext uri="{FF2B5EF4-FFF2-40B4-BE49-F238E27FC236}">
                <a16:creationId xmlns:a16="http://schemas.microsoft.com/office/drawing/2014/main" id="{3D2C590E-F58E-AE4D-AC6D-52B14FEF7DC1}"/>
              </a:ext>
            </a:extLst>
          </p:cNvPr>
          <p:cNvSpPr txBox="1"/>
          <p:nvPr/>
        </p:nvSpPr>
        <p:spPr>
          <a:xfrm>
            <a:off x="6249177" y="4368838"/>
            <a:ext cx="4586721"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方案优势</a:t>
            </a:r>
          </a:p>
        </p:txBody>
      </p:sp>
    </p:spTree>
    <p:extLst>
      <p:ext uri="{BB962C8B-B14F-4D97-AF65-F5344CB8AC3E}">
        <p14:creationId xmlns:p14="http://schemas.microsoft.com/office/powerpoint/2010/main" val="30559312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技术架构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19</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技术架构</a:t>
            </a:r>
            <a:endParaRPr sz="3001" kern="0" dirty="0">
              <a:solidFill>
                <a:srgbClr val="000000"/>
              </a:solidFill>
              <a:latin typeface="腾讯体 W7"/>
              <a:ea typeface="腾讯体 W7"/>
            </a:endParaRPr>
          </a:p>
        </p:txBody>
      </p:sp>
      <p:sp>
        <p:nvSpPr>
          <p:cNvPr id="9" name="月系成眼青布作，界于记对际写，照杨东当名。 解厂拉九自民保，计议众制立他有。…">
            <a:extLst>
              <a:ext uri="{FF2B5EF4-FFF2-40B4-BE49-F238E27FC236}">
                <a16:creationId xmlns:a16="http://schemas.microsoft.com/office/drawing/2014/main" id="{3EEF6D74-365B-EE46-A305-9B56A7A5C7B4}"/>
              </a:ext>
            </a:extLst>
          </p:cNvPr>
          <p:cNvSpPr txBox="1"/>
          <p:nvPr/>
        </p:nvSpPr>
        <p:spPr>
          <a:xfrm>
            <a:off x="7604150" y="2054480"/>
            <a:ext cx="3701178" cy="798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基于腾讯自研的统一接入网关（</a:t>
            </a:r>
            <a:r>
              <a:rPr lang="en-US" altLang="zh-CN" sz="1200" b="0" dirty="0">
                <a:latin typeface="微软雅黑" panose="020B0503020204020204" pitchFamily="34" charset="-122"/>
                <a:ea typeface="微软雅黑" panose="020B0503020204020204" pitchFamily="34" charset="-122"/>
                <a:sym typeface="PingFang SC Regular"/>
              </a:rPr>
              <a:t>Tencent Gateway</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TGW</a:t>
            </a:r>
            <a:r>
              <a:rPr lang="zh-CN" altLang="en-US" sz="1200" b="0" dirty="0">
                <a:latin typeface="微软雅黑" panose="020B0503020204020204" pitchFamily="34" charset="-122"/>
                <a:ea typeface="微软雅黑" panose="020B0503020204020204" pitchFamily="34" charset="-122"/>
                <a:sym typeface="PingFang SC Regular"/>
              </a:rPr>
              <a:t>）来实现</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腾讯游戏、腾讯视频、微信、</a:t>
            </a:r>
            <a:r>
              <a:rPr lang="en-US" altLang="zh-CN" sz="1200" b="0" dirty="0">
                <a:latin typeface="微软雅黑" panose="020B0503020204020204" pitchFamily="34" charset="-122"/>
                <a:ea typeface="微软雅黑" panose="020B0503020204020204" pitchFamily="34" charset="-122"/>
                <a:sym typeface="PingFang SC Regular"/>
              </a:rPr>
              <a:t>QQ </a:t>
            </a:r>
            <a:r>
              <a:rPr lang="zh-CN" altLang="en-US" sz="1200" b="0" dirty="0">
                <a:latin typeface="微软雅黑" panose="020B0503020204020204" pitchFamily="34" charset="-122"/>
                <a:ea typeface="微软雅黑" panose="020B0503020204020204" pitchFamily="34" charset="-122"/>
                <a:sym typeface="PingFang SC Regular"/>
              </a:rPr>
              <a:t>等</a:t>
            </a:r>
            <a:endParaRPr sz="1200" b="0" dirty="0">
              <a:latin typeface="微软雅黑" panose="020B0503020204020204" pitchFamily="34" charset="-122"/>
              <a:ea typeface="微软雅黑" panose="020B0503020204020204" pitchFamily="34" charset="-122"/>
              <a:sym typeface="PingFang SC Regular"/>
            </a:endParaRPr>
          </a:p>
        </p:txBody>
      </p:sp>
      <p:sp>
        <p:nvSpPr>
          <p:cNvPr id="13" name="标题文本一">
            <a:extLst>
              <a:ext uri="{FF2B5EF4-FFF2-40B4-BE49-F238E27FC236}">
                <a16:creationId xmlns:a16="http://schemas.microsoft.com/office/drawing/2014/main" id="{A23D2B1F-780B-BF4A-825D-D1CE2FC85831}"/>
              </a:ext>
            </a:extLst>
          </p:cNvPr>
          <p:cNvSpPr txBox="1"/>
          <p:nvPr/>
        </p:nvSpPr>
        <p:spPr>
          <a:xfrm>
            <a:off x="7141160" y="1624849"/>
            <a:ext cx="1231106"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四层负载均衡</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14" name="月系成眼青布作，界于记对际写，照杨东当名。 解厂拉九自民保，计议众制立他有。…">
            <a:extLst>
              <a:ext uri="{FF2B5EF4-FFF2-40B4-BE49-F238E27FC236}">
                <a16:creationId xmlns:a16="http://schemas.microsoft.com/office/drawing/2014/main" id="{4244A534-5E99-1249-83EA-A9D5CB705CF1}"/>
              </a:ext>
            </a:extLst>
          </p:cNvPr>
          <p:cNvSpPr txBox="1"/>
          <p:nvPr/>
        </p:nvSpPr>
        <p:spPr>
          <a:xfrm>
            <a:off x="7604150" y="4079026"/>
            <a:ext cx="3701178"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主要基于 </a:t>
            </a:r>
            <a:r>
              <a:rPr lang="en-US" altLang="zh-CN" sz="1200" b="0" dirty="0">
                <a:latin typeface="微软雅黑" panose="020B0503020204020204" pitchFamily="34" charset="-122"/>
                <a:ea typeface="微软雅黑" panose="020B0503020204020204" pitchFamily="34" charset="-122"/>
                <a:sym typeface="PingFang SC Regular"/>
              </a:rPr>
              <a:t>Secure Tencent Gateway</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STGW</a:t>
            </a:r>
            <a:r>
              <a:rPr lang="zh-CN" altLang="en-US" sz="1200" b="0" dirty="0">
                <a:latin typeface="微软雅黑" panose="020B0503020204020204" pitchFamily="34" charset="-122"/>
                <a:ea typeface="微软雅黑" panose="020B0503020204020204" pitchFamily="34" charset="-122"/>
                <a:sym typeface="PingFang SC Regular"/>
              </a:rPr>
              <a:t>）实现负载均衡，</a:t>
            </a:r>
            <a:r>
              <a:rPr lang="en-US" altLang="zh-CN" sz="1200" b="0" dirty="0">
                <a:latin typeface="微软雅黑" panose="020B0503020204020204" pitchFamily="34" charset="-122"/>
                <a:ea typeface="微软雅黑" panose="020B0503020204020204" pitchFamily="34" charset="-122"/>
                <a:sym typeface="PingFang SC Regular"/>
              </a:rPr>
              <a:t>STGW </a:t>
            </a:r>
            <a:r>
              <a:rPr lang="zh-CN" altLang="en-US" sz="1200" b="0" dirty="0">
                <a:latin typeface="微软雅黑" panose="020B0503020204020204" pitchFamily="34" charset="-122"/>
                <a:ea typeface="微软雅黑" panose="020B0503020204020204" pitchFamily="34" charset="-122"/>
                <a:sym typeface="PingFang SC Regular"/>
              </a:rPr>
              <a:t>是腾讯基于 </a:t>
            </a:r>
            <a:r>
              <a:rPr lang="en-US" altLang="zh-CN" sz="1200" b="0" dirty="0">
                <a:latin typeface="微软雅黑" panose="020B0503020204020204" pitchFamily="34" charset="-122"/>
                <a:ea typeface="微软雅黑" panose="020B0503020204020204" pitchFamily="34" charset="-122"/>
                <a:sym typeface="PingFang SC Regular"/>
              </a:rPr>
              <a:t>Nginx </a:t>
            </a:r>
            <a:r>
              <a:rPr lang="zh-CN" altLang="en-US" sz="1200" b="0" dirty="0">
                <a:latin typeface="微软雅黑" panose="020B0503020204020204" pitchFamily="34" charset="-122"/>
                <a:ea typeface="微软雅黑" panose="020B0503020204020204" pitchFamily="34" charset="-122"/>
                <a:sym typeface="PingFang SC Regular"/>
              </a:rPr>
              <a:t>自研的支持大规模并发的七层负载均衡服务</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腾讯新闻、理财通、腾讯游戏、微信等</a:t>
            </a:r>
          </a:p>
        </p:txBody>
      </p:sp>
      <p:sp>
        <p:nvSpPr>
          <p:cNvPr id="17" name="标题文本二">
            <a:extLst>
              <a:ext uri="{FF2B5EF4-FFF2-40B4-BE49-F238E27FC236}">
                <a16:creationId xmlns:a16="http://schemas.microsoft.com/office/drawing/2014/main" id="{ABAC50DC-DBE9-4B4A-9570-E73B88204D3A}"/>
              </a:ext>
            </a:extLst>
          </p:cNvPr>
          <p:cNvSpPr txBox="1"/>
          <p:nvPr/>
        </p:nvSpPr>
        <p:spPr>
          <a:xfrm>
            <a:off x="7141160" y="3649396"/>
            <a:ext cx="1231106"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七层负载均衡</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pic>
        <p:nvPicPr>
          <p:cNvPr id="18" name="图片 17">
            <a:extLst>
              <a:ext uri="{FF2B5EF4-FFF2-40B4-BE49-F238E27FC236}">
                <a16:creationId xmlns:a16="http://schemas.microsoft.com/office/drawing/2014/main" id="{7BF265C9-A82A-8441-88ED-9353638CA574}"/>
              </a:ext>
            </a:extLst>
          </p:cNvPr>
          <p:cNvPicPr>
            <a:picLocks noChangeAspect="1"/>
          </p:cNvPicPr>
          <p:nvPr/>
        </p:nvPicPr>
        <p:blipFill>
          <a:blip r:embed="rId2"/>
          <a:stretch>
            <a:fillRect/>
          </a:stretch>
        </p:blipFill>
        <p:spPr>
          <a:xfrm>
            <a:off x="509166" y="1400474"/>
            <a:ext cx="6901375" cy="4057051"/>
          </a:xfrm>
          <a:prstGeom prst="rect">
            <a:avLst/>
          </a:prstGeom>
        </p:spPr>
      </p:pic>
    </p:spTree>
    <p:extLst>
      <p:ext uri="{BB962C8B-B14F-4D97-AF65-F5344CB8AC3E}">
        <p14:creationId xmlns:p14="http://schemas.microsoft.com/office/powerpoint/2010/main" val="25604128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83" name="正方形"/>
          <p:cNvSpPr/>
          <p:nvPr/>
        </p:nvSpPr>
        <p:spPr>
          <a:xfrm>
            <a:off x="1115908" y="2114722"/>
            <a:ext cx="1193646" cy="1193645"/>
          </a:xfrm>
          <a:prstGeom prst="rect">
            <a:avLst/>
          </a:prstGeom>
          <a:solidFill>
            <a:srgbClr val="FFFFFF">
              <a:alpha val="9876"/>
            </a:srgbClr>
          </a:solidFill>
          <a:ln w="12700">
            <a:miter lim="400000"/>
          </a:ln>
        </p:spPr>
        <p:txBody>
          <a:bodyPr lIns="25397" tIns="25397" rIns="25397" bIns="25397"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84" name="正方形"/>
          <p:cNvSpPr/>
          <p:nvPr/>
        </p:nvSpPr>
        <p:spPr>
          <a:xfrm>
            <a:off x="-7921" y="2435027"/>
            <a:ext cx="1987947" cy="1987947"/>
          </a:xfrm>
          <a:prstGeom prst="rect">
            <a:avLst/>
          </a:prstGeom>
          <a:solidFill>
            <a:schemeClr val="bg1">
              <a:alpha val="89983"/>
            </a:schemeClr>
          </a:solidFill>
          <a:ln w="12700">
            <a:miter lim="400000"/>
          </a:ln>
        </p:spPr>
        <p:txBody>
          <a:bodyPr lIns="25397" tIns="25397" rIns="25397" bIns="25397"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85" name="章节标题文本，100磅"/>
          <p:cNvSpPr txBox="1"/>
          <p:nvPr/>
        </p:nvSpPr>
        <p:spPr>
          <a:xfrm>
            <a:off x="3516130" y="1616233"/>
            <a:ext cx="2579870" cy="3384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1001">
            <a:schemeClr val="dk2"/>
          </a:fillRef>
          <a:effectRef idx="0">
            <a:scrgbClr r="0" g="0" b="0"/>
          </a:effectRef>
          <a:fontRef idx="major"/>
        </p:style>
        <p:txBody>
          <a:bodyPr wrap="square" lIns="0" tIns="0" rIns="0" bIns="0" anchor="ctr">
            <a:spAutoFit/>
          </a:bodyPr>
          <a:lstStyle>
            <a:lvl1pPr algn="l" defTabSz="457200">
              <a:defRPr sz="10000" b="0">
                <a:solidFill>
                  <a:srgbClr val="FFFFFF"/>
                </a:solidFill>
                <a:latin typeface="+mn-lt"/>
                <a:ea typeface="+mn-ea"/>
                <a:cs typeface="+mn-cs"/>
                <a:sym typeface="腾讯体 W7"/>
              </a:defRPr>
            </a:lvl1pPr>
          </a:lstStyle>
          <a:p>
            <a:pPr marL="514299" indent="-514299" defTabSz="457154" hangingPunct="0">
              <a:lnSpc>
                <a:spcPct val="150000"/>
              </a:lnSpc>
              <a:buFontTx/>
              <a:buAutoNum type="arabicPeriod"/>
              <a:defRPr/>
            </a:pPr>
            <a:r>
              <a:rPr lang="zh-CN" altLang="en-US" sz="3000" kern="0" dirty="0">
                <a:latin typeface="腾讯体 W7"/>
                <a:ea typeface="腾讯体 W7"/>
              </a:rPr>
              <a:t>产品概述</a:t>
            </a:r>
            <a:endParaRPr lang="en-US" altLang="zh-CN" sz="3000" kern="0" dirty="0">
              <a:latin typeface="腾讯体 W7"/>
              <a:ea typeface="腾讯体 W7"/>
            </a:endParaRPr>
          </a:p>
          <a:p>
            <a:pPr marL="514299" indent="-514299" defTabSz="457154" hangingPunct="0">
              <a:lnSpc>
                <a:spcPct val="150000"/>
              </a:lnSpc>
              <a:buFontTx/>
              <a:buAutoNum type="arabicPeriod"/>
              <a:defRPr/>
            </a:pPr>
            <a:r>
              <a:rPr lang="zh-CN" altLang="en-US" sz="3000" kern="0" dirty="0">
                <a:latin typeface="腾讯体 W7"/>
                <a:ea typeface="腾讯体 W7"/>
              </a:rPr>
              <a:t>业务挑战</a:t>
            </a:r>
            <a:endParaRPr lang="en-US" altLang="zh-CN" sz="3000" kern="0" dirty="0">
              <a:latin typeface="腾讯体 W7"/>
              <a:ea typeface="腾讯体 W7"/>
            </a:endParaRPr>
          </a:p>
          <a:p>
            <a:pPr marL="514299" indent="-514299" defTabSz="457154" hangingPunct="0">
              <a:lnSpc>
                <a:spcPct val="150000"/>
              </a:lnSpc>
              <a:buFontTx/>
              <a:buAutoNum type="arabicPeriod"/>
              <a:defRPr/>
            </a:pPr>
            <a:r>
              <a:rPr lang="zh-CN" altLang="en-US" sz="3000" kern="0" dirty="0">
                <a:latin typeface="腾讯体 W7"/>
                <a:ea typeface="腾讯体 W7"/>
              </a:rPr>
              <a:t>应用场景</a:t>
            </a:r>
            <a:endParaRPr lang="en-US" altLang="zh-CN" sz="3000" kern="0" dirty="0">
              <a:latin typeface="腾讯体 W7"/>
              <a:ea typeface="腾讯体 W7"/>
            </a:endParaRPr>
          </a:p>
          <a:p>
            <a:pPr marL="514299" indent="-514299" defTabSz="457154" hangingPunct="0">
              <a:lnSpc>
                <a:spcPct val="150000"/>
              </a:lnSpc>
              <a:buFontTx/>
              <a:buAutoNum type="arabicPeriod"/>
              <a:defRPr/>
            </a:pPr>
            <a:r>
              <a:rPr lang="zh-CN" altLang="en-US" sz="3000" kern="0" dirty="0">
                <a:latin typeface="腾讯体 W7"/>
                <a:ea typeface="腾讯体 W7"/>
              </a:rPr>
              <a:t>技术架构</a:t>
            </a:r>
            <a:endParaRPr lang="en-US" altLang="zh-CN" sz="3000" kern="0" dirty="0">
              <a:latin typeface="腾讯体 W7"/>
              <a:ea typeface="腾讯体 W7"/>
            </a:endParaRPr>
          </a:p>
          <a:p>
            <a:pPr marL="514299" indent="-514299" defTabSz="457154" hangingPunct="0">
              <a:lnSpc>
                <a:spcPct val="150000"/>
              </a:lnSpc>
              <a:buFontTx/>
              <a:buAutoNum type="arabicPeriod"/>
              <a:defRPr/>
            </a:pPr>
            <a:r>
              <a:rPr lang="zh-CN" altLang="en-US" sz="3000" kern="0" dirty="0">
                <a:latin typeface="腾讯体 W7"/>
                <a:ea typeface="腾讯体 W7"/>
              </a:rPr>
              <a:t>竞品分析</a:t>
            </a:r>
            <a:endParaRPr sz="3000" kern="0" dirty="0">
              <a:latin typeface="腾讯体 W7"/>
              <a:ea typeface="腾讯体 W7"/>
            </a:endParaRPr>
          </a:p>
        </p:txBody>
      </p:sp>
      <p:sp>
        <p:nvSpPr>
          <p:cNvPr id="286" name="01"/>
          <p:cNvSpPr txBox="1"/>
          <p:nvPr/>
        </p:nvSpPr>
        <p:spPr>
          <a:xfrm>
            <a:off x="141472" y="3136180"/>
            <a:ext cx="1832618" cy="744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457200">
              <a:lnSpc>
                <a:spcPct val="80000"/>
              </a:lnSpc>
              <a:defRPr sz="20000" b="0">
                <a:solidFill>
                  <a:schemeClr val="accent1">
                    <a:hueOff val="848127"/>
                    <a:lumOff val="-2947"/>
                  </a:schemeClr>
                </a:solidFill>
                <a:latin typeface="+mn-lt"/>
                <a:ea typeface="+mn-ea"/>
                <a:cs typeface="+mn-cs"/>
                <a:sym typeface="腾讯体 W7"/>
              </a:defRPr>
            </a:lvl1pPr>
          </a:lstStyle>
          <a:p>
            <a:pPr defTabSz="457154" hangingPunct="0">
              <a:defRPr/>
            </a:pPr>
            <a:r>
              <a:rPr lang="zh-CN" altLang="en-US" sz="5999" kern="0" dirty="0">
                <a:solidFill>
                  <a:srgbClr val="0060FF"/>
                </a:solidFill>
                <a:latin typeface="腾讯体 W7"/>
                <a:ea typeface="腾讯体 W7"/>
              </a:rPr>
              <a:t>目录</a:t>
            </a:r>
            <a:endParaRPr sz="5999" kern="0" dirty="0">
              <a:solidFill>
                <a:srgbClr val="0060FF"/>
              </a:solidFill>
              <a:latin typeface="腾讯体 W7"/>
              <a:ea typeface="腾讯体 W7"/>
            </a:endParaRPr>
          </a:p>
        </p:txBody>
      </p:sp>
      <p:sp>
        <p:nvSpPr>
          <p:cNvPr id="287" name="正方形"/>
          <p:cNvSpPr/>
          <p:nvPr/>
        </p:nvSpPr>
        <p:spPr>
          <a:xfrm>
            <a:off x="1782856" y="4197473"/>
            <a:ext cx="526759" cy="526759"/>
          </a:xfrm>
          <a:prstGeom prst="rect">
            <a:avLst/>
          </a:prstGeom>
          <a:solidFill>
            <a:srgbClr val="FFFFFF">
              <a:alpha val="49687"/>
            </a:srgbClr>
          </a:solidFill>
          <a:ln w="12700">
            <a:miter lim="400000"/>
          </a:ln>
        </p:spPr>
        <p:txBody>
          <a:bodyPr lIns="25397" tIns="25397" rIns="25397" bIns="25397" anchor="ctr"/>
          <a:lstStyle/>
          <a:p>
            <a:pPr algn="ctr" defTabSz="412709"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7" name="章节标题文本，100磅">
            <a:extLst>
              <a:ext uri="{FF2B5EF4-FFF2-40B4-BE49-F238E27FC236}">
                <a16:creationId xmlns:a16="http://schemas.microsoft.com/office/drawing/2014/main" id="{9E66C1C3-AC3B-57E0-1B2E-0AE89EC60DCB}"/>
              </a:ext>
            </a:extLst>
          </p:cNvPr>
          <p:cNvSpPr txBox="1"/>
          <p:nvPr/>
        </p:nvSpPr>
        <p:spPr>
          <a:xfrm>
            <a:off x="7110230" y="1616013"/>
            <a:ext cx="3532370" cy="3384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0">
            <a:scrgbClr r="0" g="0" b="0"/>
          </a:lnRef>
          <a:fillRef idx="1001">
            <a:schemeClr val="dk2"/>
          </a:fillRef>
          <a:effectRef idx="0">
            <a:scrgbClr r="0" g="0" b="0"/>
          </a:effectRef>
          <a:fontRef idx="major"/>
        </p:style>
        <p:txBody>
          <a:bodyPr wrap="square" lIns="0" tIns="0" rIns="0" bIns="0" anchor="ctr">
            <a:spAutoFit/>
          </a:bodyPr>
          <a:lstStyle>
            <a:lvl1pPr algn="l" defTabSz="457200">
              <a:defRPr sz="10000" b="0">
                <a:solidFill>
                  <a:srgbClr val="FFFFFF"/>
                </a:solidFill>
                <a:latin typeface="+mn-lt"/>
                <a:ea typeface="+mn-ea"/>
                <a:cs typeface="+mn-cs"/>
                <a:sym typeface="腾讯体 W7"/>
              </a:defRPr>
            </a:lvl1pPr>
          </a:lstStyle>
          <a:p>
            <a:pPr marL="514350" indent="-514350" defTabSz="457154" hangingPunct="0">
              <a:lnSpc>
                <a:spcPct val="150000"/>
              </a:lnSpc>
              <a:buFont typeface="+mj-lt"/>
              <a:buAutoNum type="arabicPeriod" startAt="6"/>
              <a:defRPr/>
            </a:pPr>
            <a:r>
              <a:rPr lang="zh-CN" altLang="en-US" sz="3000" kern="0" dirty="0">
                <a:latin typeface="腾讯体 W7"/>
                <a:ea typeface="腾讯体 W7"/>
              </a:rPr>
              <a:t>演进路线</a:t>
            </a:r>
            <a:endParaRPr lang="en-US" altLang="zh-CN" sz="3000" kern="0" dirty="0">
              <a:latin typeface="腾讯体 W7"/>
              <a:ea typeface="腾讯体 W7"/>
            </a:endParaRPr>
          </a:p>
          <a:p>
            <a:pPr marL="514350" indent="-514350" defTabSz="457154" hangingPunct="0">
              <a:lnSpc>
                <a:spcPct val="150000"/>
              </a:lnSpc>
              <a:buFont typeface="+mj-lt"/>
              <a:buAutoNum type="arabicPeriod" startAt="6"/>
              <a:defRPr/>
            </a:pPr>
            <a:r>
              <a:rPr lang="zh-CN" altLang="en-US" sz="3000" kern="0" dirty="0">
                <a:latin typeface="腾讯体 W7"/>
                <a:ea typeface="腾讯体 W7"/>
              </a:rPr>
              <a:t>标杆案例</a:t>
            </a:r>
            <a:endParaRPr lang="en-US" altLang="zh-CN" sz="3000" kern="0" dirty="0">
              <a:latin typeface="腾讯体 W7"/>
              <a:ea typeface="腾讯体 W7"/>
            </a:endParaRPr>
          </a:p>
          <a:p>
            <a:pPr marL="514350" indent="-514350" defTabSz="457154" hangingPunct="0">
              <a:lnSpc>
                <a:spcPct val="150000"/>
              </a:lnSpc>
              <a:buFont typeface="+mj-lt"/>
              <a:buAutoNum type="arabicPeriod" startAt="6"/>
              <a:defRPr/>
            </a:pPr>
            <a:r>
              <a:rPr lang="zh-CN" altLang="en-US" sz="3000" kern="0" dirty="0">
                <a:latin typeface="腾讯体 W7"/>
                <a:ea typeface="腾讯体 W7"/>
              </a:rPr>
              <a:t>售前</a:t>
            </a:r>
            <a:r>
              <a:rPr lang="en-US" altLang="zh-CN" sz="3000" kern="0" dirty="0">
                <a:latin typeface="腾讯体 W7"/>
                <a:ea typeface="腾讯体 W7"/>
              </a:rPr>
              <a:t>FAQ</a:t>
            </a:r>
          </a:p>
          <a:p>
            <a:pPr marL="514350" indent="-514350" defTabSz="457154" hangingPunct="0">
              <a:lnSpc>
                <a:spcPct val="150000"/>
              </a:lnSpc>
              <a:buFont typeface="+mj-lt"/>
              <a:buAutoNum type="arabicPeriod" startAt="6"/>
              <a:defRPr/>
            </a:pPr>
            <a:r>
              <a:rPr lang="zh-CN" altLang="en-US" sz="3000" kern="0" dirty="0">
                <a:latin typeface="腾讯体 W7"/>
                <a:ea typeface="腾讯体 W7"/>
              </a:rPr>
              <a:t>产品演示</a:t>
            </a:r>
            <a:endParaRPr lang="en-US" altLang="zh-CN" sz="3000" kern="0" dirty="0">
              <a:latin typeface="腾讯体 W7"/>
              <a:ea typeface="腾讯体 W7"/>
            </a:endParaRPr>
          </a:p>
          <a:p>
            <a:pPr marL="514350" indent="-514350" defTabSz="457154" hangingPunct="0">
              <a:lnSpc>
                <a:spcPct val="150000"/>
              </a:lnSpc>
              <a:buFont typeface="+mj-lt"/>
              <a:buAutoNum type="arabicPeriod" startAt="6"/>
              <a:defRPr/>
            </a:pPr>
            <a:r>
              <a:rPr lang="zh-CN" altLang="en-US" sz="3000" kern="0" dirty="0">
                <a:latin typeface="腾讯体 W7"/>
                <a:ea typeface="腾讯体 W7"/>
              </a:rPr>
              <a:t>接口人联系方式</a:t>
            </a:r>
            <a:endParaRPr lang="en-US" altLang="zh-CN" sz="3000" kern="0" dirty="0">
              <a:latin typeface="腾讯体 W7"/>
              <a:ea typeface="腾讯体 W7"/>
            </a:endParaRPr>
          </a:p>
        </p:txBody>
      </p:sp>
    </p:spTree>
    <p:extLst>
      <p:ext uri="{BB962C8B-B14F-4D97-AF65-F5344CB8AC3E}">
        <p14:creationId xmlns:p14="http://schemas.microsoft.com/office/powerpoint/2010/main" val="398530497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20</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技术架构 </a:t>
            </a:r>
            <a:r>
              <a:rPr lang="zh-CN" altLang="en-US" sz="2400" kern="0" dirty="0">
                <a:solidFill>
                  <a:srgbClr val="000000"/>
                </a:solidFill>
              </a:rPr>
              <a:t>集群内容灾</a:t>
            </a:r>
            <a:endParaRPr sz="3001" kern="0" dirty="0">
              <a:solidFill>
                <a:srgbClr val="000000"/>
              </a:solidFill>
              <a:latin typeface="腾讯体 W7"/>
              <a:ea typeface="腾讯体 W7"/>
            </a:endParaRPr>
          </a:p>
        </p:txBody>
      </p:sp>
      <p:sp>
        <p:nvSpPr>
          <p:cNvPr id="10" name="月系成眼青布作，界于记对际写，照杨东当名。 解厂拉九自民保，计议众制立他有。…">
            <a:extLst>
              <a:ext uri="{FF2B5EF4-FFF2-40B4-BE49-F238E27FC236}">
                <a16:creationId xmlns:a16="http://schemas.microsoft.com/office/drawing/2014/main" id="{6E32172F-9709-4341-978D-9C84601C8904}"/>
              </a:ext>
            </a:extLst>
          </p:cNvPr>
          <p:cNvSpPr txBox="1"/>
          <p:nvPr/>
        </p:nvSpPr>
        <p:spPr>
          <a:xfrm>
            <a:off x="7384022" y="2975219"/>
            <a:ext cx="3701178" cy="135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一个集群放在两个接入交换机下，并且保证跨机架的容灾</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一个接入交换机下有两台服务器，任意一台故障均不影响集群性能</a:t>
            </a:r>
          </a:p>
          <a:p>
            <a:pPr algn="l" defTabSz="228612">
              <a:lnSpc>
                <a:spcPct val="150000"/>
              </a:lnSpc>
              <a:buSzPct val="80000"/>
              <a:defRPr sz="2000" b="0">
                <a:latin typeface="PingFang SC Regular"/>
                <a:ea typeface="PingFang SC Regular"/>
                <a:cs typeface="PingFang SC Regular"/>
                <a:sym typeface="PingFang SC Regular"/>
              </a:defRPr>
            </a:pPr>
            <a:endParaRPr sz="1200" b="0" dirty="0">
              <a:latin typeface="微软雅黑" panose="020B0503020204020204" pitchFamily="34" charset="-122"/>
              <a:ea typeface="微软雅黑" panose="020B0503020204020204" pitchFamily="34" charset="-122"/>
              <a:sym typeface="PingFang SC Regular"/>
            </a:endParaRPr>
          </a:p>
        </p:txBody>
      </p:sp>
      <p:sp>
        <p:nvSpPr>
          <p:cNvPr id="11" name="标题文本一">
            <a:extLst>
              <a:ext uri="{FF2B5EF4-FFF2-40B4-BE49-F238E27FC236}">
                <a16:creationId xmlns:a16="http://schemas.microsoft.com/office/drawing/2014/main" id="{E054AC78-7DCA-3547-9EFC-4E91C5BA82AC}"/>
              </a:ext>
            </a:extLst>
          </p:cNvPr>
          <p:cNvSpPr txBox="1"/>
          <p:nvPr/>
        </p:nvSpPr>
        <p:spPr>
          <a:xfrm>
            <a:off x="6990480" y="2545588"/>
            <a:ext cx="1025922"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集群内容灾</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nvGrpSpPr>
          <p:cNvPr id="12" name="组合 11">
            <a:extLst>
              <a:ext uri="{FF2B5EF4-FFF2-40B4-BE49-F238E27FC236}">
                <a16:creationId xmlns:a16="http://schemas.microsoft.com/office/drawing/2014/main" id="{EB204213-D5AE-9A48-A1CB-98A05C39B421}"/>
              </a:ext>
            </a:extLst>
          </p:cNvPr>
          <p:cNvGrpSpPr/>
          <p:nvPr/>
        </p:nvGrpSpPr>
        <p:grpSpPr>
          <a:xfrm>
            <a:off x="726627" y="1624849"/>
            <a:ext cx="4129758" cy="3702639"/>
            <a:chOff x="4228891" y="3003501"/>
            <a:chExt cx="4129758" cy="3702639"/>
          </a:xfrm>
        </p:grpSpPr>
        <p:sp>
          <p:nvSpPr>
            <p:cNvPr id="15" name="圆角矩形 36">
              <a:extLst>
                <a:ext uri="{FF2B5EF4-FFF2-40B4-BE49-F238E27FC236}">
                  <a16:creationId xmlns:a16="http://schemas.microsoft.com/office/drawing/2014/main" id="{CEB1CD54-7053-8D4B-AECD-740CD8459BE0}"/>
                </a:ext>
              </a:extLst>
            </p:cNvPr>
            <p:cNvSpPr>
              <a:spLocks noChangeArrowheads="1"/>
            </p:cNvSpPr>
            <p:nvPr/>
          </p:nvSpPr>
          <p:spPr bwMode="auto">
            <a:xfrm>
              <a:off x="6445101" y="5858974"/>
              <a:ext cx="1428444" cy="746751"/>
            </a:xfrm>
            <a:prstGeom prst="roundRect">
              <a:avLst>
                <a:gd name="adj" fmla="val 16667"/>
              </a:avLst>
            </a:prstGeom>
            <a:solidFill>
              <a:srgbClr val="F2F2F2"/>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30000"/>
                </a:spcBef>
                <a:buClr>
                  <a:schemeClr val="tx2"/>
                </a:buClr>
                <a:buSzPct val="75000"/>
                <a:buFont typeface="Arial" panose="020B0604020202020204" pitchFamily="34" charset="0"/>
                <a:buNone/>
              </a:pPr>
              <a:endParaRPr lang="zh-CN" altLang="zh-CN" sz="1400">
                <a:sym typeface="+mn-lt"/>
              </a:endParaRPr>
            </a:p>
          </p:txBody>
        </p:sp>
        <p:sp>
          <p:nvSpPr>
            <p:cNvPr id="16" name="圆角矩形 1">
              <a:extLst>
                <a:ext uri="{FF2B5EF4-FFF2-40B4-BE49-F238E27FC236}">
                  <a16:creationId xmlns:a16="http://schemas.microsoft.com/office/drawing/2014/main" id="{9862CEB0-91E1-2B41-BCCF-85E7D71BE47A}"/>
                </a:ext>
              </a:extLst>
            </p:cNvPr>
            <p:cNvSpPr>
              <a:spLocks noChangeArrowheads="1"/>
            </p:cNvSpPr>
            <p:nvPr/>
          </p:nvSpPr>
          <p:spPr bwMode="auto">
            <a:xfrm>
              <a:off x="4623482" y="5858974"/>
              <a:ext cx="1427029" cy="746751"/>
            </a:xfrm>
            <a:prstGeom prst="roundRect">
              <a:avLst>
                <a:gd name="adj" fmla="val 16667"/>
              </a:avLst>
            </a:prstGeom>
            <a:solidFill>
              <a:srgbClr val="F2F2F2"/>
            </a:solidFill>
            <a:ln w="9525">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30000"/>
                </a:spcBef>
                <a:buClr>
                  <a:schemeClr val="tx2"/>
                </a:buClr>
                <a:buSzPct val="75000"/>
                <a:buFont typeface="Arial" panose="020B0604020202020204" pitchFamily="34" charset="0"/>
                <a:buNone/>
              </a:pPr>
              <a:endParaRPr lang="zh-CN" altLang="zh-CN" sz="1400">
                <a:sym typeface="+mn-lt"/>
              </a:endParaRPr>
            </a:p>
          </p:txBody>
        </p:sp>
        <p:sp>
          <p:nvSpPr>
            <p:cNvPr id="19" name="圆角矩形 19">
              <a:extLst>
                <a:ext uri="{FF2B5EF4-FFF2-40B4-BE49-F238E27FC236}">
                  <a16:creationId xmlns:a16="http://schemas.microsoft.com/office/drawing/2014/main" id="{91E45207-B08E-144E-8F1C-E76BAF59E6D7}"/>
                </a:ext>
              </a:extLst>
            </p:cNvPr>
            <p:cNvSpPr>
              <a:spLocks noChangeArrowheads="1"/>
            </p:cNvSpPr>
            <p:nvPr/>
          </p:nvSpPr>
          <p:spPr bwMode="auto">
            <a:xfrm>
              <a:off x="4368908" y="5706229"/>
              <a:ext cx="3964284" cy="999911"/>
            </a:xfrm>
            <a:prstGeom prst="roundRect">
              <a:avLst>
                <a:gd name="adj" fmla="val 16667"/>
              </a:avLst>
            </a:prstGeom>
            <a:noFill/>
            <a:ln w="9525">
              <a:solidFill>
                <a:srgbClr val="0070C0"/>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30000"/>
                </a:spcBef>
                <a:buClr>
                  <a:schemeClr val="tx2"/>
                </a:buClr>
                <a:buSzPct val="75000"/>
                <a:buFont typeface="Arial" panose="020B0604020202020204" pitchFamily="34" charset="0"/>
                <a:buNone/>
              </a:pPr>
              <a:endParaRPr lang="zh-CN" altLang="zh-CN" sz="1400">
                <a:sym typeface="+mn-lt"/>
              </a:endParaRPr>
            </a:p>
          </p:txBody>
        </p:sp>
        <p:sp>
          <p:nvSpPr>
            <p:cNvPr id="20" name="圆角矩形 1">
              <a:extLst>
                <a:ext uri="{FF2B5EF4-FFF2-40B4-BE49-F238E27FC236}">
                  <a16:creationId xmlns:a16="http://schemas.microsoft.com/office/drawing/2014/main" id="{4696E134-9FF4-A045-BCA5-D981680A182C}"/>
                </a:ext>
              </a:extLst>
            </p:cNvPr>
            <p:cNvSpPr>
              <a:spLocks noChangeArrowheads="1"/>
            </p:cNvSpPr>
            <p:nvPr/>
          </p:nvSpPr>
          <p:spPr bwMode="auto">
            <a:xfrm>
              <a:off x="4723896" y="4123627"/>
              <a:ext cx="1173869" cy="510562"/>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ct val="30000"/>
                </a:spcBef>
                <a:buClr>
                  <a:schemeClr val="tx2"/>
                </a:buClr>
                <a:buSzPct val="75000"/>
                <a:buFont typeface="Arial" panose="020B0604020202020204" pitchFamily="34" charset="0"/>
                <a:buNone/>
              </a:pPr>
              <a:r>
                <a:rPr lang="zh-CN" altLang="en-US" sz="1400">
                  <a:solidFill>
                    <a:schemeClr val="bg1"/>
                  </a:solidFill>
                  <a:sym typeface="+mn-lt"/>
                </a:rPr>
                <a:t>接入交换机</a:t>
              </a:r>
              <a:endParaRPr lang="en-US" altLang="zh-CN" sz="1200">
                <a:sym typeface="+mn-lt"/>
              </a:endParaRPr>
            </a:p>
          </p:txBody>
        </p:sp>
        <p:sp>
          <p:nvSpPr>
            <p:cNvPr id="21" name="圆角矩形 23">
              <a:extLst>
                <a:ext uri="{FF2B5EF4-FFF2-40B4-BE49-F238E27FC236}">
                  <a16:creationId xmlns:a16="http://schemas.microsoft.com/office/drawing/2014/main" id="{3A884352-B3BA-504E-B975-91F10E273B63}"/>
                </a:ext>
              </a:extLst>
            </p:cNvPr>
            <p:cNvSpPr>
              <a:spLocks noChangeArrowheads="1"/>
            </p:cNvSpPr>
            <p:nvPr/>
          </p:nvSpPr>
          <p:spPr bwMode="auto">
            <a:xfrm>
              <a:off x="6487530" y="4123627"/>
              <a:ext cx="1245998" cy="510562"/>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ct val="30000"/>
                </a:spcBef>
                <a:buClr>
                  <a:schemeClr val="tx2"/>
                </a:buClr>
                <a:buSzPct val="75000"/>
                <a:buFont typeface="Arial" panose="020B0604020202020204" pitchFamily="34" charset="0"/>
                <a:buNone/>
              </a:pPr>
              <a:r>
                <a:rPr lang="zh-CN" altLang="en-US" sz="1400" dirty="0">
                  <a:solidFill>
                    <a:schemeClr val="bg1"/>
                  </a:solidFill>
                  <a:sym typeface="+mn-lt"/>
                </a:rPr>
                <a:t>接入交换机</a:t>
              </a:r>
              <a:endParaRPr lang="en-US" altLang="zh-CN" sz="1200" dirty="0">
                <a:sym typeface="+mn-lt"/>
              </a:endParaRPr>
            </a:p>
          </p:txBody>
        </p:sp>
        <p:sp>
          <p:nvSpPr>
            <p:cNvPr id="22" name="圆角矩形 24">
              <a:extLst>
                <a:ext uri="{FF2B5EF4-FFF2-40B4-BE49-F238E27FC236}">
                  <a16:creationId xmlns:a16="http://schemas.microsoft.com/office/drawing/2014/main" id="{EB7C5F1A-184B-6645-8A7D-AFA7ADF7B637}"/>
                </a:ext>
              </a:extLst>
            </p:cNvPr>
            <p:cNvSpPr>
              <a:spLocks noChangeArrowheads="1"/>
            </p:cNvSpPr>
            <p:nvPr/>
          </p:nvSpPr>
          <p:spPr bwMode="auto">
            <a:xfrm>
              <a:off x="4723896" y="5959389"/>
              <a:ext cx="537434" cy="356404"/>
            </a:xfrm>
            <a:prstGeom prst="roundRect">
              <a:avLst>
                <a:gd name="adj" fmla="val 16667"/>
              </a:avLst>
            </a:prstGeom>
            <a:solidFill>
              <a:srgbClr val="A7C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 typeface="Arial" panose="020B0604020202020204" pitchFamily="34" charset="0"/>
                <a:buNone/>
              </a:pPr>
              <a:r>
                <a:rPr lang="en-US" altLang="zh-CN" sz="1050" dirty="0">
                  <a:solidFill>
                    <a:srgbClr val="FFFFFF"/>
                  </a:solidFill>
                  <a:sym typeface="+mn-lt"/>
                </a:rPr>
                <a:t>TGW</a:t>
              </a:r>
              <a:endParaRPr lang="zh-CN" altLang="en-US" sz="1100" dirty="0">
                <a:sym typeface="+mn-lt"/>
              </a:endParaRPr>
            </a:p>
          </p:txBody>
        </p:sp>
        <p:sp>
          <p:nvSpPr>
            <p:cNvPr id="23" name="圆角矩形 25">
              <a:extLst>
                <a:ext uri="{FF2B5EF4-FFF2-40B4-BE49-F238E27FC236}">
                  <a16:creationId xmlns:a16="http://schemas.microsoft.com/office/drawing/2014/main" id="{35E73DBD-C2BC-0D4C-957D-8E9F04059CAA}"/>
                </a:ext>
              </a:extLst>
            </p:cNvPr>
            <p:cNvSpPr>
              <a:spLocks noChangeArrowheads="1"/>
            </p:cNvSpPr>
            <p:nvPr/>
          </p:nvSpPr>
          <p:spPr bwMode="auto">
            <a:xfrm>
              <a:off x="5380132" y="5959389"/>
              <a:ext cx="534606" cy="356404"/>
            </a:xfrm>
            <a:prstGeom prst="roundRect">
              <a:avLst>
                <a:gd name="adj" fmla="val 16667"/>
              </a:avLst>
            </a:prstGeom>
            <a:solidFill>
              <a:srgbClr val="A7C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 typeface="Arial" panose="020B0604020202020204" pitchFamily="34" charset="0"/>
                <a:buNone/>
              </a:pPr>
              <a:r>
                <a:rPr lang="en-US" altLang="zh-CN" sz="1050" dirty="0">
                  <a:solidFill>
                    <a:srgbClr val="FFFFFF"/>
                  </a:solidFill>
                  <a:sym typeface="+mn-lt"/>
                </a:rPr>
                <a:t>TGW</a:t>
              </a:r>
              <a:endParaRPr lang="zh-CN" altLang="en-US" sz="1100" dirty="0">
                <a:sym typeface="+mn-lt"/>
              </a:endParaRPr>
            </a:p>
          </p:txBody>
        </p:sp>
        <p:sp>
          <p:nvSpPr>
            <p:cNvPr id="24" name="圆角矩形 26">
              <a:extLst>
                <a:ext uri="{FF2B5EF4-FFF2-40B4-BE49-F238E27FC236}">
                  <a16:creationId xmlns:a16="http://schemas.microsoft.com/office/drawing/2014/main" id="{D35101C2-C248-5640-A6B2-F5782AFC7022}"/>
                </a:ext>
              </a:extLst>
            </p:cNvPr>
            <p:cNvSpPr>
              <a:spLocks noChangeArrowheads="1"/>
            </p:cNvSpPr>
            <p:nvPr/>
          </p:nvSpPr>
          <p:spPr bwMode="auto">
            <a:xfrm>
              <a:off x="6566730" y="5959389"/>
              <a:ext cx="534606" cy="356404"/>
            </a:xfrm>
            <a:prstGeom prst="roundRect">
              <a:avLst>
                <a:gd name="adj" fmla="val 16667"/>
              </a:avLst>
            </a:prstGeom>
            <a:solidFill>
              <a:srgbClr val="A7C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 typeface="Arial" panose="020B0604020202020204" pitchFamily="34" charset="0"/>
                <a:buNone/>
              </a:pPr>
              <a:r>
                <a:rPr lang="en-US" altLang="zh-CN" sz="1050" dirty="0">
                  <a:solidFill>
                    <a:srgbClr val="FFFFFF"/>
                  </a:solidFill>
                  <a:sym typeface="+mn-lt"/>
                </a:rPr>
                <a:t>TGW</a:t>
              </a:r>
              <a:endParaRPr lang="zh-CN" altLang="en-US" sz="1100" dirty="0">
                <a:sym typeface="+mn-lt"/>
              </a:endParaRPr>
            </a:p>
          </p:txBody>
        </p:sp>
        <p:sp>
          <p:nvSpPr>
            <p:cNvPr id="25" name="圆角矩形 27">
              <a:extLst>
                <a:ext uri="{FF2B5EF4-FFF2-40B4-BE49-F238E27FC236}">
                  <a16:creationId xmlns:a16="http://schemas.microsoft.com/office/drawing/2014/main" id="{D4E99832-59AC-734E-BE36-7E62EC4F1DEB}"/>
                </a:ext>
              </a:extLst>
            </p:cNvPr>
            <p:cNvSpPr>
              <a:spLocks noChangeArrowheads="1"/>
            </p:cNvSpPr>
            <p:nvPr/>
          </p:nvSpPr>
          <p:spPr bwMode="auto">
            <a:xfrm>
              <a:off x="7273881" y="5959389"/>
              <a:ext cx="536020" cy="356404"/>
            </a:xfrm>
            <a:prstGeom prst="roundRect">
              <a:avLst>
                <a:gd name="adj" fmla="val 16667"/>
              </a:avLst>
            </a:prstGeom>
            <a:solidFill>
              <a:srgbClr val="A7C6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 typeface="Arial" panose="020B0604020202020204" pitchFamily="34" charset="0"/>
                <a:buNone/>
              </a:pPr>
              <a:r>
                <a:rPr lang="en-US" altLang="zh-CN" sz="1050" dirty="0">
                  <a:solidFill>
                    <a:srgbClr val="FFFFFF"/>
                  </a:solidFill>
                  <a:sym typeface="+mn-lt"/>
                </a:rPr>
                <a:t>TGW</a:t>
              </a:r>
              <a:endParaRPr lang="zh-CN" altLang="en-US" sz="1100" dirty="0">
                <a:sym typeface="+mn-lt"/>
              </a:endParaRPr>
            </a:p>
          </p:txBody>
        </p:sp>
        <p:cxnSp>
          <p:nvCxnSpPr>
            <p:cNvPr id="26" name="直接箭头连接符 28">
              <a:extLst>
                <a:ext uri="{FF2B5EF4-FFF2-40B4-BE49-F238E27FC236}">
                  <a16:creationId xmlns:a16="http://schemas.microsoft.com/office/drawing/2014/main" id="{71A56DDD-8F74-AC46-897E-8AFA949EE332}"/>
                </a:ext>
              </a:extLst>
            </p:cNvPr>
            <p:cNvCxnSpPr>
              <a:cxnSpLocks noChangeShapeType="1"/>
            </p:cNvCxnSpPr>
            <p:nvPr/>
          </p:nvCxnSpPr>
          <p:spPr bwMode="auto">
            <a:xfrm>
              <a:off x="4993245" y="4634571"/>
              <a:ext cx="1124" cy="1320819"/>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27" name="直接箭头连接符 30">
              <a:extLst>
                <a:ext uri="{FF2B5EF4-FFF2-40B4-BE49-F238E27FC236}">
                  <a16:creationId xmlns:a16="http://schemas.microsoft.com/office/drawing/2014/main" id="{8465FBB8-8983-5B49-A839-0BC0758B28CB}"/>
                </a:ext>
              </a:extLst>
            </p:cNvPr>
            <p:cNvCxnSpPr>
              <a:cxnSpLocks noChangeShapeType="1"/>
            </p:cNvCxnSpPr>
            <p:nvPr/>
          </p:nvCxnSpPr>
          <p:spPr bwMode="auto">
            <a:xfrm>
              <a:off x="5592363" y="4634571"/>
              <a:ext cx="0" cy="1320819"/>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28" name="直接箭头连接符 31">
              <a:extLst>
                <a:ext uri="{FF2B5EF4-FFF2-40B4-BE49-F238E27FC236}">
                  <a16:creationId xmlns:a16="http://schemas.microsoft.com/office/drawing/2014/main" id="{7F9142D5-A5EC-C34A-B2A2-52C15204C84B}"/>
                </a:ext>
              </a:extLst>
            </p:cNvPr>
            <p:cNvCxnSpPr>
              <a:cxnSpLocks noChangeShapeType="1"/>
            </p:cNvCxnSpPr>
            <p:nvPr/>
          </p:nvCxnSpPr>
          <p:spPr bwMode="auto">
            <a:xfrm>
              <a:off x="6834438" y="4634571"/>
              <a:ext cx="1124" cy="1325315"/>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29" name="直接箭头连接符 32">
              <a:extLst>
                <a:ext uri="{FF2B5EF4-FFF2-40B4-BE49-F238E27FC236}">
                  <a16:creationId xmlns:a16="http://schemas.microsoft.com/office/drawing/2014/main" id="{374BDBC6-AE6D-E544-AA93-CFE9F7B9497E}"/>
                </a:ext>
              </a:extLst>
            </p:cNvPr>
            <p:cNvCxnSpPr>
              <a:cxnSpLocks noChangeShapeType="1"/>
            </p:cNvCxnSpPr>
            <p:nvPr/>
          </p:nvCxnSpPr>
          <p:spPr bwMode="auto">
            <a:xfrm>
              <a:off x="7524604" y="4634571"/>
              <a:ext cx="1124" cy="1320819"/>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0" name="直接箭头连接符 33">
              <a:extLst>
                <a:ext uri="{FF2B5EF4-FFF2-40B4-BE49-F238E27FC236}">
                  <a16:creationId xmlns:a16="http://schemas.microsoft.com/office/drawing/2014/main" id="{AB2EB80E-D91C-834C-BABF-E56E2924B6AB}"/>
                </a:ext>
              </a:extLst>
            </p:cNvPr>
            <p:cNvCxnSpPr>
              <a:cxnSpLocks noChangeShapeType="1"/>
            </p:cNvCxnSpPr>
            <p:nvPr/>
          </p:nvCxnSpPr>
          <p:spPr bwMode="auto">
            <a:xfrm>
              <a:off x="5898104" y="4328815"/>
              <a:ext cx="611483" cy="0"/>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1" name="直接箭头连接符 35">
              <a:extLst>
                <a:ext uri="{FF2B5EF4-FFF2-40B4-BE49-F238E27FC236}">
                  <a16:creationId xmlns:a16="http://schemas.microsoft.com/office/drawing/2014/main" id="{C35D8E84-6E81-4E40-9351-D42E626B5602}"/>
                </a:ext>
              </a:extLst>
            </p:cNvPr>
            <p:cNvCxnSpPr>
              <a:cxnSpLocks noChangeShapeType="1"/>
            </p:cNvCxnSpPr>
            <p:nvPr/>
          </p:nvCxnSpPr>
          <p:spPr bwMode="auto">
            <a:xfrm>
              <a:off x="5875623" y="4431109"/>
              <a:ext cx="612607" cy="1124"/>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sp>
          <p:nvSpPr>
            <p:cNvPr id="32" name="TextBox 7">
              <a:extLst>
                <a:ext uri="{FF2B5EF4-FFF2-40B4-BE49-F238E27FC236}">
                  <a16:creationId xmlns:a16="http://schemas.microsoft.com/office/drawing/2014/main" id="{4EC58B5B-A691-4548-A7FF-BC01084276A9}"/>
                </a:ext>
              </a:extLst>
            </p:cNvPr>
            <p:cNvSpPr>
              <a:spLocks noChangeArrowheads="1"/>
            </p:cNvSpPr>
            <p:nvPr/>
          </p:nvSpPr>
          <p:spPr bwMode="auto">
            <a:xfrm>
              <a:off x="7886273" y="5765934"/>
              <a:ext cx="3054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Arial" panose="020B0604020202020204" pitchFamily="34" charset="0"/>
                <a:buNone/>
              </a:pPr>
              <a:r>
                <a:rPr lang="zh-CN" altLang="en-US" sz="1200" dirty="0">
                  <a:sym typeface="+mn-lt"/>
                </a:rPr>
                <a:t>连</a:t>
              </a:r>
            </a:p>
            <a:p>
              <a:pPr>
                <a:lnSpc>
                  <a:spcPct val="100000"/>
                </a:lnSpc>
                <a:spcBef>
                  <a:spcPct val="0"/>
                </a:spcBef>
                <a:buFont typeface="Arial" panose="020B0604020202020204" pitchFamily="34" charset="0"/>
                <a:buNone/>
              </a:pPr>
              <a:r>
                <a:rPr lang="zh-CN" altLang="en-US" sz="1200" dirty="0">
                  <a:sym typeface="+mn-lt"/>
                </a:rPr>
                <a:t>接</a:t>
              </a:r>
            </a:p>
            <a:p>
              <a:pPr>
                <a:lnSpc>
                  <a:spcPct val="100000"/>
                </a:lnSpc>
                <a:spcBef>
                  <a:spcPct val="0"/>
                </a:spcBef>
                <a:buFont typeface="Arial" panose="020B0604020202020204" pitchFamily="34" charset="0"/>
                <a:buNone/>
              </a:pPr>
              <a:r>
                <a:rPr lang="zh-CN" altLang="en-US" sz="1200" dirty="0">
                  <a:sym typeface="+mn-lt"/>
                </a:rPr>
                <a:t>同</a:t>
              </a:r>
            </a:p>
            <a:p>
              <a:pPr>
                <a:lnSpc>
                  <a:spcPct val="100000"/>
                </a:lnSpc>
                <a:spcBef>
                  <a:spcPct val="0"/>
                </a:spcBef>
                <a:buFont typeface="Arial" panose="020B0604020202020204" pitchFamily="34" charset="0"/>
                <a:buNone/>
              </a:pPr>
              <a:r>
                <a:rPr lang="zh-CN" altLang="en-US" sz="1200" dirty="0">
                  <a:sym typeface="+mn-lt"/>
                </a:rPr>
                <a:t>步</a:t>
              </a:r>
              <a:endParaRPr lang="en-US" altLang="zh-CN" sz="1200" dirty="0">
                <a:sym typeface="+mn-lt"/>
              </a:endParaRPr>
            </a:p>
          </p:txBody>
        </p:sp>
        <p:sp>
          <p:nvSpPr>
            <p:cNvPr id="33" name="圆角矩形 51">
              <a:extLst>
                <a:ext uri="{FF2B5EF4-FFF2-40B4-BE49-F238E27FC236}">
                  <a16:creationId xmlns:a16="http://schemas.microsoft.com/office/drawing/2014/main" id="{5B4BD8D6-1512-B441-A571-4F49C6C494E9}"/>
                </a:ext>
              </a:extLst>
            </p:cNvPr>
            <p:cNvSpPr>
              <a:spLocks noChangeArrowheads="1"/>
            </p:cNvSpPr>
            <p:nvPr/>
          </p:nvSpPr>
          <p:spPr bwMode="auto">
            <a:xfrm>
              <a:off x="4723896" y="3003501"/>
              <a:ext cx="1173869" cy="509148"/>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ct val="30000"/>
                </a:spcBef>
                <a:buClr>
                  <a:schemeClr val="tx2"/>
                </a:buClr>
                <a:buSzPct val="75000"/>
                <a:buFont typeface="Arial" panose="020B0604020202020204" pitchFamily="34" charset="0"/>
                <a:buNone/>
              </a:pPr>
              <a:r>
                <a:rPr lang="zh-CN" altLang="en-US" sz="1400" dirty="0">
                  <a:solidFill>
                    <a:schemeClr val="bg1"/>
                  </a:solidFill>
                  <a:sym typeface="+mn-lt"/>
                </a:rPr>
                <a:t>核心交换机</a:t>
              </a:r>
              <a:endParaRPr lang="en-US" altLang="zh-CN" sz="1200" dirty="0">
                <a:sym typeface="+mn-lt"/>
              </a:endParaRPr>
            </a:p>
          </p:txBody>
        </p:sp>
        <p:sp>
          <p:nvSpPr>
            <p:cNvPr id="34" name="圆角矩形 52">
              <a:extLst>
                <a:ext uri="{FF2B5EF4-FFF2-40B4-BE49-F238E27FC236}">
                  <a16:creationId xmlns:a16="http://schemas.microsoft.com/office/drawing/2014/main" id="{D124E055-1886-7A48-A1B8-665CA3BA38D9}"/>
                </a:ext>
              </a:extLst>
            </p:cNvPr>
            <p:cNvSpPr>
              <a:spLocks noChangeArrowheads="1"/>
            </p:cNvSpPr>
            <p:nvPr/>
          </p:nvSpPr>
          <p:spPr bwMode="auto">
            <a:xfrm>
              <a:off x="6487530" y="3003501"/>
              <a:ext cx="1245998" cy="509148"/>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spcBef>
                  <a:spcPct val="30000"/>
                </a:spcBef>
                <a:buClr>
                  <a:schemeClr val="tx2"/>
                </a:buClr>
                <a:buSzPct val="75000"/>
                <a:buFont typeface="Arial" panose="020B0604020202020204" pitchFamily="34" charset="0"/>
                <a:buNone/>
              </a:pPr>
              <a:r>
                <a:rPr lang="zh-CN" altLang="en-US" sz="1400">
                  <a:solidFill>
                    <a:schemeClr val="bg1"/>
                  </a:solidFill>
                  <a:sym typeface="+mn-lt"/>
                </a:rPr>
                <a:t>核心交换机</a:t>
              </a:r>
              <a:endParaRPr lang="en-US" altLang="zh-CN" sz="1200">
                <a:sym typeface="+mn-lt"/>
              </a:endParaRPr>
            </a:p>
          </p:txBody>
        </p:sp>
        <p:cxnSp>
          <p:nvCxnSpPr>
            <p:cNvPr id="35" name="直接箭头连接符 55">
              <a:extLst>
                <a:ext uri="{FF2B5EF4-FFF2-40B4-BE49-F238E27FC236}">
                  <a16:creationId xmlns:a16="http://schemas.microsoft.com/office/drawing/2014/main" id="{2EAE8E64-D687-C94B-AC50-ECDB2D3F0EC7}"/>
                </a:ext>
              </a:extLst>
            </p:cNvPr>
            <p:cNvCxnSpPr>
              <a:cxnSpLocks noChangeShapeType="1"/>
            </p:cNvCxnSpPr>
            <p:nvPr/>
          </p:nvCxnSpPr>
          <p:spPr bwMode="auto">
            <a:xfrm>
              <a:off x="5234915" y="3512718"/>
              <a:ext cx="0" cy="611511"/>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6" name="直接箭头连接符 57">
              <a:extLst>
                <a:ext uri="{FF2B5EF4-FFF2-40B4-BE49-F238E27FC236}">
                  <a16:creationId xmlns:a16="http://schemas.microsoft.com/office/drawing/2014/main" id="{6ED1A82F-9244-D041-AA68-17A7DE826166}"/>
                </a:ext>
              </a:extLst>
            </p:cNvPr>
            <p:cNvCxnSpPr>
              <a:cxnSpLocks noChangeShapeType="1"/>
            </p:cNvCxnSpPr>
            <p:nvPr/>
          </p:nvCxnSpPr>
          <p:spPr bwMode="auto">
            <a:xfrm>
              <a:off x="5592363" y="3512718"/>
              <a:ext cx="1242075" cy="611511"/>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7" name="直接箭头连接符 58">
              <a:extLst>
                <a:ext uri="{FF2B5EF4-FFF2-40B4-BE49-F238E27FC236}">
                  <a16:creationId xmlns:a16="http://schemas.microsoft.com/office/drawing/2014/main" id="{09ABA487-257F-EE4A-8CA0-8539D4A4DEB0}"/>
                </a:ext>
              </a:extLst>
            </p:cNvPr>
            <p:cNvCxnSpPr>
              <a:cxnSpLocks noChangeShapeType="1"/>
            </p:cNvCxnSpPr>
            <p:nvPr/>
          </p:nvCxnSpPr>
          <p:spPr bwMode="auto">
            <a:xfrm flipH="1">
              <a:off x="5592363" y="3512718"/>
              <a:ext cx="1224090" cy="611511"/>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8" name="直接箭头连接符 59">
              <a:extLst>
                <a:ext uri="{FF2B5EF4-FFF2-40B4-BE49-F238E27FC236}">
                  <a16:creationId xmlns:a16="http://schemas.microsoft.com/office/drawing/2014/main" id="{A0E5A290-E2E7-6640-9C34-44A712F2DAE8}"/>
                </a:ext>
              </a:extLst>
            </p:cNvPr>
            <p:cNvCxnSpPr>
              <a:cxnSpLocks noChangeShapeType="1"/>
            </p:cNvCxnSpPr>
            <p:nvPr/>
          </p:nvCxnSpPr>
          <p:spPr bwMode="auto">
            <a:xfrm>
              <a:off x="7223359" y="3512718"/>
              <a:ext cx="1124" cy="611511"/>
            </a:xfrm>
            <a:prstGeom prst="straightConnector1">
              <a:avLst/>
            </a:prstGeom>
            <a:noFill/>
            <a:ln w="38100">
              <a:solidFill>
                <a:srgbClr val="8383E0"/>
              </a:solidFill>
              <a:round/>
              <a:headEnd/>
              <a:tailEnd/>
            </a:ln>
            <a:extLst>
              <a:ext uri="{909E8E84-426E-40DD-AFC4-6F175D3DCCD1}">
                <a14:hiddenFill xmlns:a14="http://schemas.microsoft.com/office/drawing/2010/main">
                  <a:noFill/>
                </a14:hiddenFill>
              </a:ext>
            </a:extLst>
          </p:spPr>
        </p:cxnSp>
        <p:cxnSp>
          <p:nvCxnSpPr>
            <p:cNvPr id="39" name="曲线连接符 21">
              <a:extLst>
                <a:ext uri="{FF2B5EF4-FFF2-40B4-BE49-F238E27FC236}">
                  <a16:creationId xmlns:a16="http://schemas.microsoft.com/office/drawing/2014/main" id="{7EA6721C-C803-8C40-BC80-7F555ED44965}"/>
                </a:ext>
              </a:extLst>
            </p:cNvPr>
            <p:cNvCxnSpPr>
              <a:cxnSpLocks noChangeShapeType="1"/>
            </p:cNvCxnSpPr>
            <p:nvPr/>
          </p:nvCxnSpPr>
          <p:spPr bwMode="auto">
            <a:xfrm rot="16200000" flipH="1">
              <a:off x="5320339" y="5989124"/>
              <a:ext cx="8993" cy="654197"/>
            </a:xfrm>
            <a:prstGeom prst="curvedConnector3">
              <a:avLst>
                <a:gd name="adj1" fmla="val 1000000"/>
              </a:avLst>
            </a:prstGeom>
            <a:noFill/>
            <a:ln w="952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0" name="曲线连接符 66">
              <a:extLst>
                <a:ext uri="{FF2B5EF4-FFF2-40B4-BE49-F238E27FC236}">
                  <a16:creationId xmlns:a16="http://schemas.microsoft.com/office/drawing/2014/main" id="{CEF6826B-27AB-154C-84B9-2DE987F59A93}"/>
                </a:ext>
              </a:extLst>
            </p:cNvPr>
            <p:cNvCxnSpPr>
              <a:cxnSpLocks noChangeShapeType="1"/>
            </p:cNvCxnSpPr>
            <p:nvPr/>
          </p:nvCxnSpPr>
          <p:spPr bwMode="auto">
            <a:xfrm rot="16200000" flipH="1">
              <a:off x="5919637" y="5388344"/>
              <a:ext cx="8993" cy="1841193"/>
            </a:xfrm>
            <a:prstGeom prst="curvedConnector3">
              <a:avLst>
                <a:gd name="adj1" fmla="val 1800000"/>
              </a:avLst>
            </a:prstGeom>
            <a:noFill/>
            <a:ln w="952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1" name="曲线连接符 83">
              <a:extLst>
                <a:ext uri="{FF2B5EF4-FFF2-40B4-BE49-F238E27FC236}">
                  <a16:creationId xmlns:a16="http://schemas.microsoft.com/office/drawing/2014/main" id="{CC27A375-EF7F-534A-AEAC-78FCBE3F04AB}"/>
                </a:ext>
              </a:extLst>
            </p:cNvPr>
            <p:cNvCxnSpPr>
              <a:cxnSpLocks noChangeShapeType="1"/>
            </p:cNvCxnSpPr>
            <p:nvPr/>
          </p:nvCxnSpPr>
          <p:spPr bwMode="auto">
            <a:xfrm rot="5400000" flipH="1" flipV="1">
              <a:off x="6240939" y="5366388"/>
              <a:ext cx="8993" cy="1186996"/>
            </a:xfrm>
            <a:prstGeom prst="curvedConnector3">
              <a:avLst>
                <a:gd name="adj1" fmla="val 1300000"/>
              </a:avLst>
            </a:prstGeom>
            <a:noFill/>
            <a:ln w="952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2" name="曲线连接符 91">
              <a:extLst>
                <a:ext uri="{FF2B5EF4-FFF2-40B4-BE49-F238E27FC236}">
                  <a16:creationId xmlns:a16="http://schemas.microsoft.com/office/drawing/2014/main" id="{E58586C0-B7E5-4A4D-A370-29304555FB61}"/>
                </a:ext>
              </a:extLst>
            </p:cNvPr>
            <p:cNvCxnSpPr>
              <a:cxnSpLocks noChangeShapeType="1"/>
            </p:cNvCxnSpPr>
            <p:nvPr/>
          </p:nvCxnSpPr>
          <p:spPr bwMode="auto">
            <a:xfrm rot="5400000" flipH="1" flipV="1">
              <a:off x="6586249" y="5006889"/>
              <a:ext cx="8993" cy="1895147"/>
            </a:xfrm>
            <a:prstGeom prst="curvedConnector3">
              <a:avLst>
                <a:gd name="adj1" fmla="val 1800000"/>
              </a:avLst>
            </a:prstGeom>
            <a:noFill/>
            <a:ln w="952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3" name="曲线连接符 96">
              <a:extLst>
                <a:ext uri="{FF2B5EF4-FFF2-40B4-BE49-F238E27FC236}">
                  <a16:creationId xmlns:a16="http://schemas.microsoft.com/office/drawing/2014/main" id="{DE18C9D5-2CC3-1543-85F9-66EC192B30C4}"/>
                </a:ext>
              </a:extLst>
            </p:cNvPr>
            <p:cNvCxnSpPr>
              <a:cxnSpLocks noChangeShapeType="1"/>
            </p:cNvCxnSpPr>
            <p:nvPr/>
          </p:nvCxnSpPr>
          <p:spPr bwMode="auto">
            <a:xfrm rot="16200000" flipH="1">
              <a:off x="7188509" y="5962147"/>
              <a:ext cx="8993" cy="708151"/>
            </a:xfrm>
            <a:prstGeom prst="curvedConnector3">
              <a:avLst>
                <a:gd name="adj1" fmla="val 900000"/>
              </a:avLst>
            </a:prstGeom>
            <a:noFill/>
            <a:ln w="952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cxnSp>
        <p:sp>
          <p:nvSpPr>
            <p:cNvPr id="44" name="椭圆 81">
              <a:extLst>
                <a:ext uri="{FF2B5EF4-FFF2-40B4-BE49-F238E27FC236}">
                  <a16:creationId xmlns:a16="http://schemas.microsoft.com/office/drawing/2014/main" id="{A23A6432-2B23-8B45-8B29-894925384B1D}"/>
                </a:ext>
              </a:extLst>
            </p:cNvPr>
            <p:cNvSpPr>
              <a:spLocks noChangeArrowheads="1"/>
            </p:cNvSpPr>
            <p:nvPr/>
          </p:nvSpPr>
          <p:spPr bwMode="auto">
            <a:xfrm>
              <a:off x="4254349" y="3542349"/>
              <a:ext cx="4104300" cy="510563"/>
            </a:xfrm>
            <a:prstGeom prst="ellipse">
              <a:avLst/>
            </a:prstGeom>
            <a:noFill/>
            <a:ln w="9525">
              <a:solidFill>
                <a:srgbClr val="0070C0"/>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30000"/>
                </a:spcBef>
                <a:buClr>
                  <a:schemeClr val="tx2"/>
                </a:buClr>
                <a:buSzPct val="75000"/>
                <a:buFont typeface="Arial" panose="020B0604020202020204" pitchFamily="34" charset="0"/>
                <a:buNone/>
              </a:pPr>
              <a:endParaRPr lang="zh-CN" altLang="en-US" sz="1200" dirty="0">
                <a:sym typeface="+mn-lt"/>
              </a:endParaRPr>
            </a:p>
          </p:txBody>
        </p:sp>
        <p:sp>
          <p:nvSpPr>
            <p:cNvPr id="45" name="椭圆 81">
              <a:extLst>
                <a:ext uri="{FF2B5EF4-FFF2-40B4-BE49-F238E27FC236}">
                  <a16:creationId xmlns:a16="http://schemas.microsoft.com/office/drawing/2014/main" id="{612533B4-F282-894B-B4A7-AC4645374627}"/>
                </a:ext>
              </a:extLst>
            </p:cNvPr>
            <p:cNvSpPr>
              <a:spLocks noChangeArrowheads="1"/>
            </p:cNvSpPr>
            <p:nvPr/>
          </p:nvSpPr>
          <p:spPr bwMode="auto">
            <a:xfrm>
              <a:off x="4228891" y="4939678"/>
              <a:ext cx="4104300" cy="510563"/>
            </a:xfrm>
            <a:prstGeom prst="ellipse">
              <a:avLst/>
            </a:prstGeom>
            <a:noFill/>
            <a:ln w="9525">
              <a:solidFill>
                <a:srgbClr val="0070C0"/>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spcBef>
                  <a:spcPct val="30000"/>
                </a:spcBef>
                <a:buClr>
                  <a:schemeClr val="tx2"/>
                </a:buClr>
                <a:buSzPct val="75000"/>
                <a:buFont typeface="Arial" panose="020B0604020202020204" pitchFamily="34" charset="0"/>
                <a:buNone/>
              </a:pPr>
              <a:r>
                <a:rPr lang="en-US" altLang="zh-CN" sz="1400" dirty="0">
                  <a:solidFill>
                    <a:schemeClr val="bg1"/>
                  </a:solidFill>
                  <a:sym typeface="+mn-lt"/>
                </a:rPr>
                <a:t>OSPF/BGP</a:t>
              </a:r>
              <a:endParaRPr lang="zh-CN" altLang="en-US" sz="1200" dirty="0">
                <a:solidFill>
                  <a:schemeClr val="bg1"/>
                </a:solidFill>
                <a:sym typeface="+mn-lt"/>
              </a:endParaRPr>
            </a:p>
          </p:txBody>
        </p:sp>
      </p:grpSp>
    </p:spTree>
    <p:extLst>
      <p:ext uri="{BB962C8B-B14F-4D97-AF65-F5344CB8AC3E}">
        <p14:creationId xmlns:p14="http://schemas.microsoft.com/office/powerpoint/2010/main" val="17453658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21</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技术架构 </a:t>
            </a:r>
            <a:r>
              <a:rPr lang="zh-CN" altLang="en-US" sz="2400" kern="0" dirty="0">
                <a:solidFill>
                  <a:srgbClr val="000000"/>
                </a:solidFill>
              </a:rPr>
              <a:t>公网跨可用区容灾</a:t>
            </a:r>
            <a:endParaRPr sz="3001" kern="0" dirty="0">
              <a:solidFill>
                <a:srgbClr val="000000"/>
              </a:solidFill>
              <a:latin typeface="腾讯体 W7"/>
              <a:ea typeface="腾讯体 W7"/>
            </a:endParaRPr>
          </a:p>
        </p:txBody>
      </p:sp>
      <p:sp>
        <p:nvSpPr>
          <p:cNvPr id="46" name="月系成眼青布作，界于记对际写，照杨东当名。 解厂拉九自民保，计议众制立他有。…">
            <a:extLst>
              <a:ext uri="{FF2B5EF4-FFF2-40B4-BE49-F238E27FC236}">
                <a16:creationId xmlns:a16="http://schemas.microsoft.com/office/drawing/2014/main" id="{A3EDEA96-9EAE-0549-B650-0D4994AF8196}"/>
              </a:ext>
            </a:extLst>
          </p:cNvPr>
          <p:cNvSpPr txBox="1"/>
          <p:nvPr/>
        </p:nvSpPr>
        <p:spPr>
          <a:xfrm>
            <a:off x="7604150" y="2054480"/>
            <a:ext cx="3778848" cy="356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的 </a:t>
            </a:r>
            <a:r>
              <a:rPr lang="en-US" altLang="zh-CN" sz="1200" b="0" dirty="0">
                <a:latin typeface="微软雅黑" panose="020B0503020204020204" pitchFamily="34" charset="-122"/>
                <a:ea typeface="微软雅黑" panose="020B0503020204020204" pitchFamily="34" charset="-122"/>
                <a:sym typeface="PingFang SC Regular"/>
              </a:rPr>
              <a:t>VIP </a:t>
            </a:r>
            <a:r>
              <a:rPr lang="zh-CN" altLang="en-US" sz="1200" b="0" dirty="0">
                <a:latin typeface="微软雅黑" panose="020B0503020204020204" pitchFamily="34" charset="-122"/>
                <a:ea typeface="微软雅黑" panose="020B0503020204020204" pitchFamily="34" charset="-122"/>
                <a:sym typeface="PingFang SC Regular"/>
              </a:rPr>
              <a:t>发布在跨可用区的主备集群上</a:t>
            </a:r>
          </a:p>
          <a:p>
            <a:pPr marL="265113" lvl="3" indent="138113"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正常情况下流量均从主可用区流入并转发到后端 </a:t>
            </a:r>
            <a:r>
              <a:rPr lang="en-US" altLang="zh-CN" sz="1200" b="0" dirty="0">
                <a:latin typeface="微软雅黑" panose="020B0503020204020204" pitchFamily="34" charset="-122"/>
                <a:ea typeface="微软雅黑" panose="020B0503020204020204" pitchFamily="34" charset="-122"/>
                <a:sym typeface="PingFang SC Regular"/>
              </a:rPr>
              <a:t>CVM </a:t>
            </a:r>
            <a:r>
              <a:rPr lang="zh-CN" altLang="en-US" sz="1200" b="0" dirty="0">
                <a:latin typeface="微软雅黑" panose="020B0503020204020204" pitchFamily="34" charset="-122"/>
                <a:ea typeface="微软雅黑" panose="020B0503020204020204" pitchFamily="34" charset="-122"/>
                <a:sym typeface="PingFang SC Regular"/>
              </a:rPr>
              <a:t>上</a:t>
            </a:r>
            <a:endParaRPr lang="en-US" altLang="zh-CN" sz="1200" b="0" dirty="0">
              <a:latin typeface="微软雅黑" panose="020B0503020204020204" pitchFamily="34" charset="-122"/>
              <a:ea typeface="微软雅黑" panose="020B0503020204020204" pitchFamily="34" charset="-122"/>
              <a:sym typeface="PingFang SC Regular"/>
            </a:endParaRPr>
          </a:p>
          <a:p>
            <a:pPr marL="265113" lvl="3" indent="138113"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当主可用区不可用时，流量自动切换到备可用区上</a:t>
            </a:r>
            <a:endParaRPr lang="en-US" altLang="zh-CN" sz="1200" b="0" dirty="0">
              <a:latin typeface="微软雅黑" panose="020B0503020204020204" pitchFamily="34" charset="-122"/>
              <a:ea typeface="微软雅黑" panose="020B0503020204020204" pitchFamily="34" charset="-122"/>
              <a:sym typeface="PingFang SC Regular"/>
            </a:endParaRPr>
          </a:p>
          <a:p>
            <a:pPr marL="265113" lvl="3" indent="138113"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主备切换时间</a:t>
            </a:r>
            <a:r>
              <a:rPr lang="en-US" altLang="zh-CN" sz="1200" b="0" dirty="0">
                <a:latin typeface="微软雅黑" panose="020B0503020204020204" pitchFamily="34" charset="-122"/>
                <a:ea typeface="微软雅黑" panose="020B0503020204020204" pitchFamily="34" charset="-122"/>
                <a:sym typeface="PingFang SC Regular"/>
              </a:rPr>
              <a:t>30s</a:t>
            </a:r>
          </a:p>
          <a:p>
            <a:pPr marL="265113" lvl="3" indent="138113"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深圳金融、香港、北京已支持，其他地域资源部署中</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endParaRPr lang="zh-CN" altLang="en-US"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跨可用区容灾集群，从路由器、交换机、服务器以及布线全部是冗余的，任意一个节点宕机，均不会影响负载均衡服务</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endParaRPr lang="zh-CN" altLang="en-US" sz="1200" b="0" dirty="0">
              <a:latin typeface="微软雅黑" panose="020B0503020204020204" pitchFamily="34" charset="-122"/>
              <a:ea typeface="微软雅黑" panose="020B0503020204020204" pitchFamily="34" charset="-122"/>
              <a:sym typeface="PingFang SC Regular"/>
            </a:endParaRPr>
          </a:p>
          <a:p>
            <a:pPr algn="l" defTabSz="228612">
              <a:lnSpc>
                <a:spcPct val="150000"/>
              </a:lnSpc>
              <a:buSzPct val="80000"/>
              <a:defRPr sz="2000" b="0">
                <a:latin typeface="PingFang SC Regular"/>
                <a:ea typeface="PingFang SC Regular"/>
                <a:cs typeface="PingFang SC Regular"/>
                <a:sym typeface="PingFang SC Regular"/>
              </a:defRPr>
            </a:pPr>
            <a:endParaRPr sz="1200" b="0" dirty="0">
              <a:latin typeface="微软雅黑" panose="020B0503020204020204" pitchFamily="34" charset="-122"/>
              <a:ea typeface="微软雅黑" panose="020B0503020204020204" pitchFamily="34" charset="-122"/>
              <a:sym typeface="PingFang SC Regular"/>
            </a:endParaRPr>
          </a:p>
        </p:txBody>
      </p:sp>
      <p:sp>
        <p:nvSpPr>
          <p:cNvPr id="47" name="标题文本一">
            <a:extLst>
              <a:ext uri="{FF2B5EF4-FFF2-40B4-BE49-F238E27FC236}">
                <a16:creationId xmlns:a16="http://schemas.microsoft.com/office/drawing/2014/main" id="{E0AF0874-EAF2-D744-80D1-6D0B3B508963}"/>
              </a:ext>
            </a:extLst>
          </p:cNvPr>
          <p:cNvSpPr txBox="1"/>
          <p:nvPr/>
        </p:nvSpPr>
        <p:spPr>
          <a:xfrm>
            <a:off x="7152734" y="1624849"/>
            <a:ext cx="1641475"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公网跨可用区容灾</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pic>
        <p:nvPicPr>
          <p:cNvPr id="48" name="Picture 9" descr="https://blog-10039692.file.myqcloud.com/1490863397823_1465_1490863397979.png">
            <a:extLst>
              <a:ext uri="{FF2B5EF4-FFF2-40B4-BE49-F238E27FC236}">
                <a16:creationId xmlns:a16="http://schemas.microsoft.com/office/drawing/2014/main" id="{C8E377DC-CC2A-8F43-B49F-78EFC2DA0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67" y="1257381"/>
            <a:ext cx="6477926" cy="498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7956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22</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技术架构 </a:t>
            </a:r>
            <a:r>
              <a:rPr lang="zh-CN" altLang="en-US" sz="2400" kern="0" dirty="0">
                <a:solidFill>
                  <a:srgbClr val="000000"/>
                </a:solidFill>
              </a:rPr>
              <a:t>内网就近接入</a:t>
            </a:r>
            <a:endParaRPr sz="3001" kern="0" dirty="0">
              <a:solidFill>
                <a:srgbClr val="000000"/>
              </a:solidFill>
              <a:latin typeface="腾讯体 W7"/>
              <a:ea typeface="腾讯体 W7"/>
            </a:endParaRPr>
          </a:p>
        </p:txBody>
      </p:sp>
      <p:grpSp>
        <p:nvGrpSpPr>
          <p:cNvPr id="7" name="组合 6">
            <a:extLst>
              <a:ext uri="{FF2B5EF4-FFF2-40B4-BE49-F238E27FC236}">
                <a16:creationId xmlns:a16="http://schemas.microsoft.com/office/drawing/2014/main" id="{A39F3A81-D649-374F-80D6-8AF75BA8CD42}"/>
              </a:ext>
            </a:extLst>
          </p:cNvPr>
          <p:cNvGrpSpPr/>
          <p:nvPr/>
        </p:nvGrpSpPr>
        <p:grpSpPr>
          <a:xfrm>
            <a:off x="7152737" y="2419608"/>
            <a:ext cx="4152593" cy="3166983"/>
            <a:chOff x="7152736" y="2530704"/>
            <a:chExt cx="4152593" cy="3166983"/>
          </a:xfrm>
        </p:grpSpPr>
        <p:sp>
          <p:nvSpPr>
            <p:cNvPr id="8" name="月系成眼青布作，界于记对际写，照杨东当名。 解厂拉九自民保，计议众制立他有。…">
              <a:extLst>
                <a:ext uri="{FF2B5EF4-FFF2-40B4-BE49-F238E27FC236}">
                  <a16:creationId xmlns:a16="http://schemas.microsoft.com/office/drawing/2014/main" id="{6D6EEF37-0B9B-D645-93F2-01DAEF5B980C}"/>
                </a:ext>
              </a:extLst>
            </p:cNvPr>
            <p:cNvSpPr txBox="1"/>
            <p:nvPr/>
          </p:nvSpPr>
          <p:spPr>
            <a:xfrm>
              <a:off x="7604151" y="2960335"/>
              <a:ext cx="3701178" cy="2737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在每个可用区部署 </a:t>
              </a:r>
              <a:r>
                <a:rPr lang="en-US" altLang="zh-CN" sz="1200" b="0" dirty="0">
                  <a:latin typeface="微软雅黑" panose="020B0503020204020204" pitchFamily="34" charset="-122"/>
                  <a:ea typeface="微软雅黑" panose="020B0503020204020204" pitchFamily="34" charset="-122"/>
                  <a:sym typeface="PingFang SC Regular"/>
                </a:rPr>
                <a:t>VPCGW</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TGW</a:t>
              </a:r>
              <a:r>
                <a:rPr lang="zh-CN" altLang="en-US" sz="1200" b="0" dirty="0">
                  <a:latin typeface="微软雅黑" panose="020B0503020204020204" pitchFamily="34" charset="-122"/>
                  <a:ea typeface="微软雅黑" panose="020B0503020204020204" pitchFamily="34" charset="-122"/>
                  <a:sym typeface="PingFang SC Regular"/>
                </a:rPr>
                <a:t>、</a:t>
              </a:r>
              <a:r>
                <a:rPr lang="en-US" altLang="zh-CN" sz="1200" b="0" dirty="0">
                  <a:latin typeface="微软雅黑" panose="020B0503020204020204" pitchFamily="34" charset="-122"/>
                  <a:ea typeface="微软雅黑" panose="020B0503020204020204" pitchFamily="34" charset="-122"/>
                  <a:sym typeface="PingFang SC Regular"/>
                </a:rPr>
                <a:t>STGW </a:t>
              </a:r>
              <a:r>
                <a:rPr lang="zh-CN" altLang="en-US" sz="1200" b="0" dirty="0">
                  <a:latin typeface="微软雅黑" panose="020B0503020204020204" pitchFamily="34" charset="-122"/>
                  <a:ea typeface="微软雅黑" panose="020B0503020204020204" pitchFamily="34" charset="-122"/>
                  <a:sym typeface="PingFang SC Regular"/>
                </a:rPr>
                <a:t>集群</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一个内网 </a:t>
              </a:r>
              <a:r>
                <a:rPr lang="en-US" altLang="zh-CN" sz="1200" b="0" dirty="0">
                  <a:latin typeface="微软雅黑" panose="020B0503020204020204" pitchFamily="34" charset="-122"/>
                  <a:ea typeface="微软雅黑" panose="020B0503020204020204" pitchFamily="34" charset="-122"/>
                  <a:sym typeface="PingFang SC Regular"/>
                </a:rPr>
                <a:t>CLB </a:t>
              </a:r>
              <a:r>
                <a:rPr lang="zh-CN" altLang="en-US" sz="1200" b="0" dirty="0">
                  <a:latin typeface="微软雅黑" panose="020B0503020204020204" pitchFamily="34" charset="-122"/>
                  <a:ea typeface="微软雅黑" panose="020B0503020204020204" pitchFamily="34" charset="-122"/>
                  <a:sym typeface="PingFang SC Regular"/>
                </a:rPr>
                <a:t>的 </a:t>
              </a:r>
              <a:r>
                <a:rPr lang="en-US" altLang="zh-CN" sz="1200" b="0" dirty="0">
                  <a:latin typeface="微软雅黑" panose="020B0503020204020204" pitchFamily="34" charset="-122"/>
                  <a:ea typeface="微软雅黑" panose="020B0503020204020204" pitchFamily="34" charset="-122"/>
                  <a:sym typeface="PingFang SC Regular"/>
                </a:rPr>
                <a:t>VIP </a:t>
              </a:r>
              <a:r>
                <a:rPr lang="zh-CN" altLang="en-US" sz="1200" b="0" dirty="0">
                  <a:latin typeface="微软雅黑" panose="020B0503020204020204" pitchFamily="34" charset="-122"/>
                  <a:ea typeface="微软雅黑" panose="020B0503020204020204" pitchFamily="34" charset="-122"/>
                  <a:sym typeface="PingFang SC Regular"/>
                </a:rPr>
                <a:t>同时发布在多个可用区上，转发规则也发布在多个可用区上，客户端通过内网 </a:t>
              </a:r>
              <a:r>
                <a:rPr lang="en-US" altLang="zh-CN" sz="1200" b="0" dirty="0">
                  <a:latin typeface="微软雅黑" panose="020B0503020204020204" pitchFamily="34" charset="-122"/>
                  <a:ea typeface="微软雅黑" panose="020B0503020204020204" pitchFamily="34" charset="-122"/>
                  <a:sym typeface="PingFang SC Regular"/>
                </a:rPr>
                <a:t>VIP</a:t>
              </a:r>
              <a:r>
                <a:rPr lang="zh-CN" altLang="en-US" sz="1200" b="0" dirty="0">
                  <a:latin typeface="微软雅黑" panose="020B0503020204020204" pitchFamily="34" charset="-122"/>
                  <a:ea typeface="微软雅黑" panose="020B0503020204020204" pitchFamily="34" charset="-122"/>
                  <a:sym typeface="PingFang SC Regular"/>
                </a:rPr>
                <a:t>访问</a:t>
              </a: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0" dirty="0">
                  <a:latin typeface="微软雅黑" panose="020B0503020204020204" pitchFamily="34" charset="-122"/>
                  <a:ea typeface="微软雅黑" panose="020B0503020204020204" pitchFamily="34" charset="-122"/>
                  <a:sym typeface="PingFang SC Regular"/>
                </a:rPr>
                <a:t>客户端请求会从最近的可用区（如客户端所在的可用区）</a:t>
              </a:r>
              <a:r>
                <a:rPr lang="en-US" altLang="zh-CN" sz="1200" b="0" dirty="0">
                  <a:latin typeface="微软雅黑" panose="020B0503020204020204" pitchFamily="34" charset="-122"/>
                  <a:ea typeface="微软雅黑" panose="020B0503020204020204" pitchFamily="34" charset="-122"/>
                  <a:sym typeface="PingFang SC Regular"/>
                </a:rPr>
                <a:t>VPCGW-TGW-STGW </a:t>
              </a:r>
              <a:r>
                <a:rPr lang="zh-CN" altLang="en-US" sz="1200" b="0" dirty="0">
                  <a:latin typeface="微软雅黑" panose="020B0503020204020204" pitchFamily="34" charset="-122"/>
                  <a:ea typeface="微软雅黑" panose="020B0503020204020204" pitchFamily="34" charset="-122"/>
                  <a:sym typeface="PingFang SC Regular"/>
                </a:rPr>
                <a:t>接入，然后转发到用户配置的后端 </a:t>
              </a:r>
              <a:r>
                <a:rPr lang="en-US" altLang="zh-CN" sz="1200" b="0" dirty="0">
                  <a:latin typeface="微软雅黑" panose="020B0503020204020204" pitchFamily="34" charset="-122"/>
                  <a:ea typeface="微软雅黑" panose="020B0503020204020204" pitchFamily="34" charset="-122"/>
                  <a:sym typeface="PingFang SC Regular"/>
                </a:rPr>
                <a:t>RS </a:t>
              </a:r>
              <a:r>
                <a:rPr lang="zh-CN" altLang="en-US" sz="1200" b="0" dirty="0">
                  <a:latin typeface="微软雅黑" panose="020B0503020204020204" pitchFamily="34" charset="-122"/>
                  <a:ea typeface="微软雅黑" panose="020B0503020204020204" pitchFamily="34" charset="-122"/>
                  <a:sym typeface="PingFang SC Regular"/>
                </a:rPr>
                <a:t>上</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endParaRPr lang="zh-CN" altLang="en-US"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endParaRPr lang="zh-CN" altLang="en-US" sz="1200" b="0" dirty="0">
                <a:latin typeface="微软雅黑" panose="020B0503020204020204" pitchFamily="34" charset="-122"/>
                <a:ea typeface="微软雅黑" panose="020B0503020204020204" pitchFamily="34" charset="-122"/>
                <a:sym typeface="PingFang SC Regular"/>
              </a:endParaRPr>
            </a:p>
            <a:p>
              <a:pPr algn="l" defTabSz="228612">
                <a:lnSpc>
                  <a:spcPct val="150000"/>
                </a:lnSpc>
                <a:buSzPct val="80000"/>
                <a:defRPr sz="2000" b="0">
                  <a:latin typeface="PingFang SC Regular"/>
                  <a:ea typeface="PingFang SC Regular"/>
                  <a:cs typeface="PingFang SC Regular"/>
                  <a:sym typeface="PingFang SC Regular"/>
                </a:defRPr>
              </a:pPr>
              <a:endParaRPr sz="1200" b="0" dirty="0">
                <a:latin typeface="微软雅黑" panose="020B0503020204020204" pitchFamily="34" charset="-122"/>
                <a:ea typeface="微软雅黑" panose="020B0503020204020204" pitchFamily="34" charset="-122"/>
                <a:sym typeface="PingFang SC Regular"/>
              </a:endParaRPr>
            </a:p>
          </p:txBody>
        </p:sp>
        <p:sp>
          <p:nvSpPr>
            <p:cNvPr id="9" name="标题文本一">
              <a:extLst>
                <a:ext uri="{FF2B5EF4-FFF2-40B4-BE49-F238E27FC236}">
                  <a16:creationId xmlns:a16="http://schemas.microsoft.com/office/drawing/2014/main" id="{E50F4AFF-0FF1-194D-B3A6-71BF5D9024EE}"/>
                </a:ext>
              </a:extLst>
            </p:cNvPr>
            <p:cNvSpPr txBox="1"/>
            <p:nvPr/>
          </p:nvSpPr>
          <p:spPr>
            <a:xfrm>
              <a:off x="7152736" y="2530704"/>
              <a:ext cx="1231106" cy="329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内网就近接入</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pic>
        <p:nvPicPr>
          <p:cNvPr id="10" name="Picture 2" descr="图片描述">
            <a:extLst>
              <a:ext uri="{FF2B5EF4-FFF2-40B4-BE49-F238E27FC236}">
                <a16:creationId xmlns:a16="http://schemas.microsoft.com/office/drawing/2014/main" id="{B998C2B0-9E1B-B049-91A3-07AF53470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66" y="1379363"/>
            <a:ext cx="6490772" cy="443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94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竞品分析</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24</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竞品分析 </a:t>
            </a:r>
            <a:r>
              <a:rPr lang="zh-CN" altLang="en-US" sz="2400" kern="0" dirty="0">
                <a:solidFill>
                  <a:srgbClr val="000000"/>
                </a:solidFill>
              </a:rPr>
              <a:t>行业动态</a:t>
            </a:r>
            <a:endParaRPr sz="3001" kern="0" dirty="0">
              <a:solidFill>
                <a:srgbClr val="000000"/>
              </a:solidFill>
              <a:latin typeface="腾讯体 W7"/>
              <a:ea typeface="腾讯体 W7"/>
            </a:endParaRPr>
          </a:p>
        </p:txBody>
      </p:sp>
      <p:graphicFrame>
        <p:nvGraphicFramePr>
          <p:cNvPr id="11" name="内容占位符 3">
            <a:extLst>
              <a:ext uri="{FF2B5EF4-FFF2-40B4-BE49-F238E27FC236}">
                <a16:creationId xmlns:a16="http://schemas.microsoft.com/office/drawing/2014/main" id="{06EBB4B7-A1E6-224F-94AC-5EB2A034F390}"/>
              </a:ext>
            </a:extLst>
          </p:cNvPr>
          <p:cNvGraphicFramePr>
            <a:graphicFrameLocks/>
          </p:cNvGraphicFramePr>
          <p:nvPr>
            <p:extLst>
              <p:ext uri="{D42A27DB-BD31-4B8C-83A1-F6EECF244321}">
                <p14:modId xmlns:p14="http://schemas.microsoft.com/office/powerpoint/2010/main" val="3972545215"/>
              </p:ext>
            </p:extLst>
          </p:nvPr>
        </p:nvGraphicFramePr>
        <p:xfrm>
          <a:off x="617799" y="1325738"/>
          <a:ext cx="10956402" cy="4025815"/>
        </p:xfrm>
        <a:graphic>
          <a:graphicData uri="http://schemas.openxmlformats.org/drawingml/2006/table">
            <a:tbl>
              <a:tblPr/>
              <a:tblGrid>
                <a:gridCol w="306660">
                  <a:extLst>
                    <a:ext uri="{9D8B030D-6E8A-4147-A177-3AD203B41FA5}">
                      <a16:colId xmlns:a16="http://schemas.microsoft.com/office/drawing/2014/main" val="4096573151"/>
                    </a:ext>
                  </a:extLst>
                </a:gridCol>
                <a:gridCol w="2798646">
                  <a:extLst>
                    <a:ext uri="{9D8B030D-6E8A-4147-A177-3AD203B41FA5}">
                      <a16:colId xmlns:a16="http://schemas.microsoft.com/office/drawing/2014/main" val="3221301074"/>
                    </a:ext>
                  </a:extLst>
                </a:gridCol>
                <a:gridCol w="2131735">
                  <a:extLst>
                    <a:ext uri="{9D8B030D-6E8A-4147-A177-3AD203B41FA5}">
                      <a16:colId xmlns:a16="http://schemas.microsoft.com/office/drawing/2014/main" val="4276390467"/>
                    </a:ext>
                  </a:extLst>
                </a:gridCol>
                <a:gridCol w="1991802">
                  <a:extLst>
                    <a:ext uri="{9D8B030D-6E8A-4147-A177-3AD203B41FA5}">
                      <a16:colId xmlns:a16="http://schemas.microsoft.com/office/drawing/2014/main" val="3002158627"/>
                    </a:ext>
                  </a:extLst>
                </a:gridCol>
                <a:gridCol w="1816143">
                  <a:extLst>
                    <a:ext uri="{9D8B030D-6E8A-4147-A177-3AD203B41FA5}">
                      <a16:colId xmlns:a16="http://schemas.microsoft.com/office/drawing/2014/main" val="192680598"/>
                    </a:ext>
                  </a:extLst>
                </a:gridCol>
                <a:gridCol w="1911416">
                  <a:extLst>
                    <a:ext uri="{9D8B030D-6E8A-4147-A177-3AD203B41FA5}">
                      <a16:colId xmlns:a16="http://schemas.microsoft.com/office/drawing/2014/main" val="3905869226"/>
                    </a:ext>
                  </a:extLst>
                </a:gridCol>
              </a:tblGrid>
              <a:tr h="232507">
                <a:tc>
                  <a:txBody>
                    <a:bodyPr/>
                    <a:lstStyle/>
                    <a:p>
                      <a:pPr algn="ctr" fontAlgn="b"/>
                      <a:endParaRPr lang="zh-CN" altLang="en-US"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tc>
                  <a:txBody>
                    <a:bodyPr/>
                    <a:lstStyle/>
                    <a:p>
                      <a:pPr algn="ctr" fontAlgn="b"/>
                      <a:r>
                        <a:rPr lang="en" sz="1200" b="1" i="0" u="none" strike="noStrike" dirty="0">
                          <a:solidFill>
                            <a:srgbClr val="FFFFFF"/>
                          </a:solidFill>
                          <a:effectLst/>
                          <a:highlight>
                            <a:srgbClr val="0060FF"/>
                          </a:highlight>
                          <a:latin typeface="微软雅黑" panose="020B0503020204020204" pitchFamily="34" charset="-122"/>
                          <a:ea typeface="微软雅黑" panose="020B0503020204020204" pitchFamily="34" charset="-122"/>
                        </a:rPr>
                        <a:t>AWS</a:t>
                      </a:r>
                      <a:endParaRPr lang="en"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tc>
                  <a:txBody>
                    <a:bodyPr/>
                    <a:lstStyle/>
                    <a:p>
                      <a:pPr algn="ctr" fontAlgn="b"/>
                      <a:r>
                        <a:rPr lang="zh-CN" altLang="en-US" sz="1200" b="1" i="0" u="none" strike="noStrike" dirty="0">
                          <a:solidFill>
                            <a:srgbClr val="FFFFFF"/>
                          </a:solidFill>
                          <a:effectLst/>
                          <a:highlight>
                            <a:srgbClr val="0060FF"/>
                          </a:highlight>
                          <a:latin typeface="微软雅黑" panose="020B0503020204020204" pitchFamily="34" charset="-122"/>
                          <a:ea typeface="微软雅黑" panose="020B0503020204020204" pitchFamily="34" charset="-122"/>
                        </a:rPr>
                        <a:t>阿里云</a:t>
                      </a:r>
                      <a:endParaRPr lang="zh-CN" altLang="en-US"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tc>
                  <a:txBody>
                    <a:bodyPr/>
                    <a:lstStyle/>
                    <a:p>
                      <a:pPr algn="ctr" fontAlgn="b"/>
                      <a:r>
                        <a:rPr lang="en" sz="1200" b="1" i="0" u="none" strike="noStrike" dirty="0">
                          <a:solidFill>
                            <a:srgbClr val="FFFFFF"/>
                          </a:solidFill>
                          <a:effectLst/>
                          <a:highlight>
                            <a:srgbClr val="0060FF"/>
                          </a:highlight>
                          <a:latin typeface="微软雅黑" panose="020B0503020204020204" pitchFamily="34" charset="-122"/>
                          <a:ea typeface="微软雅黑" panose="020B0503020204020204" pitchFamily="34" charset="-122"/>
                        </a:rPr>
                        <a:t>Azure</a:t>
                      </a:r>
                      <a:endParaRPr lang="en"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tc>
                  <a:txBody>
                    <a:bodyPr/>
                    <a:lstStyle/>
                    <a:p>
                      <a:pPr algn="ctr" fontAlgn="b"/>
                      <a:r>
                        <a:rPr lang="en" sz="1200" b="1" i="0" u="none" strike="noStrike" dirty="0">
                          <a:solidFill>
                            <a:srgbClr val="FFFFFF"/>
                          </a:solidFill>
                          <a:effectLst/>
                          <a:highlight>
                            <a:srgbClr val="0060FF"/>
                          </a:highlight>
                          <a:latin typeface="微软雅黑" panose="020B0503020204020204" pitchFamily="34" charset="-122"/>
                          <a:ea typeface="微软雅黑" panose="020B0503020204020204" pitchFamily="34" charset="-122"/>
                        </a:rPr>
                        <a:t>GCP</a:t>
                      </a:r>
                      <a:endParaRPr lang="en"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tc>
                  <a:txBody>
                    <a:bodyPr/>
                    <a:lstStyle/>
                    <a:p>
                      <a:pPr algn="ctr" fontAlgn="b"/>
                      <a:r>
                        <a:rPr lang="zh-CN" altLang="en-US" sz="1200" b="1" i="0" u="none" strike="noStrike" dirty="0">
                          <a:solidFill>
                            <a:srgbClr val="FFFFFF"/>
                          </a:solidFill>
                          <a:effectLst/>
                          <a:highlight>
                            <a:srgbClr val="0060FF"/>
                          </a:highlight>
                          <a:latin typeface="微软雅黑" panose="020B0503020204020204" pitchFamily="34" charset="-122"/>
                          <a:ea typeface="微软雅黑" panose="020B0503020204020204" pitchFamily="34" charset="-122"/>
                        </a:rPr>
                        <a:t>华为云</a:t>
                      </a:r>
                      <a:endParaRPr lang="zh-CN" altLang="en-US" sz="1200" b="0" i="0" u="none" strike="noStrike" dirty="0">
                        <a:solidFill>
                          <a:srgbClr val="000000"/>
                        </a:solidFill>
                        <a:effectLst/>
                        <a:highlight>
                          <a:srgbClr val="0060FF"/>
                        </a:highlight>
                        <a:latin typeface="DengXian" panose="02010600030101010101" pitchFamily="2" charset="-122"/>
                        <a:ea typeface="DengXian" panose="02010600030101010101" pitchFamily="2" charset="-122"/>
                      </a:endParaRPr>
                    </a:p>
                  </a:txBody>
                  <a:tcPr marL="4265" marR="4265" marT="4265" marB="20472"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0F0"/>
                    </a:solidFill>
                  </a:tcPr>
                </a:tc>
                <a:extLst>
                  <a:ext uri="{0D108BD9-81ED-4DB2-BD59-A6C34878D82A}">
                    <a16:rowId xmlns:a16="http://schemas.microsoft.com/office/drawing/2014/main" val="1599894067"/>
                  </a:ext>
                </a:extLst>
              </a:tr>
              <a:tr h="1097860">
                <a:tc>
                  <a:txBody>
                    <a:bodyPr/>
                    <a:lstStyle/>
                    <a:p>
                      <a:pPr algn="ctr" fontAlgn="b">
                        <a:lnSpc>
                          <a:spcPct val="15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共性能力</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dirty="0" err="1">
                          <a:solidFill>
                            <a:srgbClr val="0060F0"/>
                          </a:solidFill>
                          <a:effectLst/>
                          <a:latin typeface="微软雅黑" panose="020B0503020204020204" pitchFamily="34" charset="-122"/>
                          <a:ea typeface="微软雅黑" panose="020B0503020204020204" pitchFamily="34" charset="-122"/>
                        </a:rPr>
                        <a:t>Localzone</a:t>
                      </a:r>
                      <a:r>
                        <a:rPr lang="en" sz="1200" b="0" i="0" u="none" strike="noStrike" dirty="0">
                          <a:solidFill>
                            <a:srgbClr val="0060F0"/>
                          </a:solidFill>
                          <a:effectLst/>
                          <a:latin typeface="微软雅黑" panose="020B0503020204020204" pitchFamily="34" charset="-122"/>
                          <a:ea typeface="微软雅黑" panose="020B0503020204020204" pitchFamily="34" charset="-122"/>
                        </a:rPr>
                        <a:t> </a:t>
                      </a:r>
                      <a:r>
                        <a:rPr lang="zh-CN" altLang="en-US" sz="1200" b="0" i="0" u="none" strike="noStrike" dirty="0">
                          <a:solidFill>
                            <a:srgbClr val="0060F0"/>
                          </a:solidFill>
                          <a:effectLst/>
                          <a:latin typeface="微软雅黑" panose="020B0503020204020204" pitchFamily="34" charset="-122"/>
                          <a:ea typeface="微软雅黑" panose="020B0503020204020204" pitchFamily="34" charset="-122"/>
                        </a:rPr>
                        <a:t>已支持</a:t>
                      </a:r>
                      <a:r>
                        <a:rPr lang="en-US" altLang="zh-CN" sz="1200" b="0" i="0" u="none" strike="noStrike" dirty="0">
                          <a:solidFill>
                            <a:srgbClr val="0060F0"/>
                          </a:solidFill>
                          <a:effectLst/>
                          <a:latin typeface="微软雅黑" panose="020B0503020204020204" pitchFamily="34" charset="-122"/>
                          <a:ea typeface="微软雅黑" panose="020B0503020204020204" pitchFamily="34" charset="-122"/>
                        </a:rPr>
                        <a:t>13</a:t>
                      </a:r>
                      <a:r>
                        <a:rPr lang="zh-CN" altLang="en-US" sz="1200" b="0" i="0" u="none" strike="noStrike" dirty="0">
                          <a:solidFill>
                            <a:srgbClr val="0060F0"/>
                          </a:solidFill>
                          <a:effectLst/>
                          <a:latin typeface="微软雅黑" panose="020B0503020204020204" pitchFamily="34" charset="-122"/>
                          <a:ea typeface="微软雅黑" panose="020B0503020204020204" pitchFamily="34" charset="-122"/>
                        </a:rPr>
                        <a:t>个国家地区</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单</a:t>
                      </a:r>
                      <a:r>
                        <a:rPr lang="en" sz="1200" b="0" i="0" u="none" strike="noStrike" dirty="0">
                          <a:solidFill>
                            <a:srgbClr val="000000"/>
                          </a:solidFill>
                          <a:effectLst/>
                          <a:latin typeface="微软雅黑" panose="020B0503020204020204" pitchFamily="34" charset="-122"/>
                          <a:ea typeface="微软雅黑" panose="020B0503020204020204" pitchFamily="34" charset="-122"/>
                        </a:rPr>
                        <a:t>VM 5G，IP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不限速，用安全防护</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七层全</a:t>
                      </a:r>
                      <a:r>
                        <a:rPr lang="en" sz="1200" b="0" i="0" u="none" strike="noStrike" dirty="0">
                          <a:solidFill>
                            <a:srgbClr val="000000"/>
                          </a:solidFill>
                          <a:effectLst/>
                          <a:latin typeface="微软雅黑" panose="020B0503020204020204" pitchFamily="34" charset="-122"/>
                          <a:ea typeface="微软雅黑" panose="020B0503020204020204" pitchFamily="34" charset="-122"/>
                        </a:rPr>
                        <a:t>NFV，</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单实例</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个</a:t>
                      </a:r>
                      <a:r>
                        <a:rPr lang="en" sz="1200" b="0" i="0" u="none" strike="noStrike" dirty="0">
                          <a:solidFill>
                            <a:srgbClr val="000000"/>
                          </a:solidFill>
                          <a:effectLst/>
                          <a:latin typeface="微软雅黑" panose="020B0503020204020204" pitchFamily="34" charset="-122"/>
                          <a:ea typeface="微软雅黑" panose="020B0503020204020204" pitchFamily="34" charset="-122"/>
                        </a:rPr>
                        <a:t>RS</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四七层独立产品</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Region</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级</a:t>
                      </a:r>
                      <a:r>
                        <a:rPr lang="en" sz="1200" b="0" i="0" u="none" strike="noStrike" dirty="0">
                          <a:solidFill>
                            <a:srgbClr val="000000"/>
                          </a:solidFill>
                          <a:effectLst/>
                          <a:latin typeface="微软雅黑" panose="020B0503020204020204" pitchFamily="34" charset="-122"/>
                          <a:ea typeface="微软雅黑" panose="020B0503020204020204" pitchFamily="34" charset="-122"/>
                        </a:rPr>
                        <a:t>EIP（XGW），</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可超过</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台</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限速在</a:t>
                      </a:r>
                      <a:r>
                        <a:rPr lang="en" sz="1200" b="0" i="0" u="none" strike="noStrike" dirty="0">
                          <a:solidFill>
                            <a:srgbClr val="000000"/>
                          </a:solidFill>
                          <a:effectLst/>
                          <a:latin typeface="微软雅黑" panose="020B0503020204020204" pitchFamily="34" charset="-122"/>
                          <a:ea typeface="微软雅黑" panose="020B0503020204020204" pitchFamily="34" charset="-122"/>
                        </a:rPr>
                        <a:t>EIP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上收敛</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七层全</a:t>
                      </a:r>
                      <a:r>
                        <a:rPr lang="en" sz="1200" b="0" i="0" u="none" strike="noStrike" dirty="0">
                          <a:solidFill>
                            <a:srgbClr val="000000"/>
                          </a:solidFill>
                          <a:effectLst/>
                          <a:latin typeface="微软雅黑" panose="020B0503020204020204" pitchFamily="34" charset="-122"/>
                          <a:ea typeface="微软雅黑" panose="020B0503020204020204" pitchFamily="34" charset="-122"/>
                        </a:rPr>
                        <a:t>NFV</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ALB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支持绑定共享带宽包</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EIP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绑定内网</a:t>
                      </a:r>
                      <a:r>
                        <a:rPr lang="en" sz="1200" b="0" i="0" u="none" strike="noStrike" dirty="0">
                          <a:solidFill>
                            <a:srgbClr val="000000"/>
                          </a:solidFill>
                          <a:effectLst/>
                          <a:latin typeface="微软雅黑" panose="020B0503020204020204" pitchFamily="34" charset="-122"/>
                          <a:ea typeface="微软雅黑" panose="020B0503020204020204" pitchFamily="34" charset="-122"/>
                        </a:rPr>
                        <a:t>CLB</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监控大盘可视化</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a:solidFill>
                            <a:srgbClr val="000000"/>
                          </a:solidFill>
                          <a:effectLst/>
                          <a:latin typeface="微软雅黑" panose="020B0503020204020204" pitchFamily="34" charset="-122"/>
                          <a:ea typeface="微软雅黑" panose="020B0503020204020204" pitchFamily="34" charset="-122"/>
                        </a:rPr>
                        <a:t>EIP</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绑定内网</a:t>
                      </a:r>
                      <a:r>
                        <a:rPr lang="en" sz="1200" b="0" i="0" u="none" strike="noStrike">
                          <a:solidFill>
                            <a:srgbClr val="000000"/>
                          </a:solidFill>
                          <a:effectLst/>
                          <a:latin typeface="微软雅黑" panose="020B0503020204020204" pitchFamily="34" charset="-122"/>
                          <a:ea typeface="微软雅黑" panose="020B0503020204020204" pitchFamily="34" charset="-122"/>
                        </a:rPr>
                        <a:t>CLB</a:t>
                      </a:r>
                      <a:endParaRPr lang="en" sz="1200" b="0" i="0" u="none" strike="noStrike">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客户端和</a:t>
                      </a:r>
                      <a:r>
                        <a:rPr lang="en" sz="1200" b="0" i="0" u="none" strike="noStrike">
                          <a:solidFill>
                            <a:srgbClr val="000000"/>
                          </a:solidFill>
                          <a:effectLst/>
                          <a:latin typeface="微软雅黑" panose="020B0503020204020204" pitchFamily="34" charset="-122"/>
                          <a:ea typeface="微软雅黑" panose="020B0503020204020204" pitchFamily="34" charset="-122"/>
                        </a:rPr>
                        <a:t>RS</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就近，</a:t>
                      </a:r>
                      <a:r>
                        <a:rPr lang="en" sz="1200" b="0" i="0" u="none" strike="noStrike">
                          <a:solidFill>
                            <a:srgbClr val="000000"/>
                          </a:solidFill>
                          <a:effectLst/>
                          <a:latin typeface="微软雅黑" panose="020B0503020204020204" pitchFamily="34" charset="-122"/>
                          <a:ea typeface="微软雅黑" panose="020B0503020204020204" pitchFamily="34" charset="-122"/>
                        </a:rPr>
                        <a:t>LB</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选择和客户端最近的</a:t>
                      </a:r>
                      <a:r>
                        <a:rPr lang="en" sz="1200" b="0" i="0" u="none" strike="noStrike">
                          <a:solidFill>
                            <a:srgbClr val="000000"/>
                          </a:solidFill>
                          <a:effectLst/>
                          <a:latin typeface="微软雅黑" panose="020B0503020204020204" pitchFamily="34" charset="-122"/>
                          <a:ea typeface="微软雅黑" panose="020B0503020204020204" pitchFamily="34" charset="-122"/>
                        </a:rPr>
                        <a:t>RS</a:t>
                      </a:r>
                      <a:endParaRPr lang="en" sz="1200" b="0" i="0" u="none" strike="noStrike">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EIP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绑定内网</a:t>
                      </a:r>
                      <a:r>
                        <a:rPr lang="en" sz="1200" b="0" i="0" u="none" strike="noStrike" dirty="0">
                          <a:solidFill>
                            <a:srgbClr val="000000"/>
                          </a:solidFill>
                          <a:effectLst/>
                          <a:latin typeface="微软雅黑" panose="020B0503020204020204" pitchFamily="34" charset="-122"/>
                          <a:ea typeface="微软雅黑" panose="020B0503020204020204" pitchFamily="34" charset="-122"/>
                        </a:rPr>
                        <a:t>CLB</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内网</a:t>
                      </a:r>
                      <a:r>
                        <a:rPr lang="zh-CN" altLang="en-US" sz="1200" b="0" i="0" u="none" strike="noStrike" dirty="0">
                          <a:solidFill>
                            <a:srgbClr val="0060F0"/>
                          </a:solidFill>
                          <a:effectLst/>
                          <a:latin typeface="微软雅黑" panose="020B0503020204020204" pitchFamily="34" charset="-122"/>
                          <a:ea typeface="微软雅黑" panose="020B0503020204020204" pitchFamily="34" charset="-122"/>
                        </a:rPr>
                        <a:t>多可用区多活</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7471355"/>
                  </a:ext>
                </a:extLst>
              </a:tr>
              <a:tr h="2259813">
                <a:tc>
                  <a:txBody>
                    <a:bodyPr/>
                    <a:lstStyle/>
                    <a:p>
                      <a:pPr algn="ctr" fontAlgn="b">
                        <a:lnSpc>
                          <a:spcPct val="150000"/>
                        </a:lnSpc>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负载均衡</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支持公网、内网双栈</a:t>
                      </a:r>
                      <a:r>
                        <a:rPr lang="en" sz="1200" b="0" i="0" u="none" strike="noStrike" dirty="0">
                          <a:solidFill>
                            <a:srgbClr val="0188FB"/>
                          </a:solidFill>
                          <a:effectLst/>
                          <a:latin typeface="微软雅黑" panose="020B0503020204020204" pitchFamily="34" charset="-122"/>
                          <a:ea typeface="微软雅黑" panose="020B0503020204020204" pitchFamily="34" charset="-122"/>
                        </a:rPr>
                        <a:t>IPv6 NLB/ALB</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GWLB：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高效部署、扩展和管理第三方虚拟设备</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Firewall Manager</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管理</a:t>
                      </a:r>
                      <a:r>
                        <a:rPr lang="en" sz="1200" b="0" i="0" u="none" strike="noStrike" dirty="0">
                          <a:solidFill>
                            <a:srgbClr val="000000"/>
                          </a:solidFill>
                          <a:effectLst/>
                          <a:latin typeface="微软雅黑" panose="020B0503020204020204" pitchFamily="34" charset="-122"/>
                          <a:ea typeface="微软雅黑" panose="020B0503020204020204" pitchFamily="34" charset="-122"/>
                        </a:rPr>
                        <a:t>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安全组</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ALB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支持一键开启</a:t>
                      </a:r>
                      <a:r>
                        <a:rPr lang="en" sz="1200" b="0" i="0" u="none" strike="noStrike" dirty="0">
                          <a:solidFill>
                            <a:srgbClr val="000000"/>
                          </a:solidFill>
                          <a:effectLst/>
                          <a:latin typeface="微软雅黑" panose="020B0503020204020204" pitchFamily="34" charset="-122"/>
                          <a:ea typeface="微软雅黑" panose="020B0503020204020204" pitchFamily="34" charset="-122"/>
                        </a:rPr>
                        <a:t>GA</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全球加速</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联动</a:t>
                      </a:r>
                      <a:r>
                        <a:rPr lang="en" sz="1200" b="0" i="0" u="none" strike="noStrike" dirty="0">
                          <a:solidFill>
                            <a:srgbClr val="000000"/>
                          </a:solidFill>
                          <a:effectLst/>
                          <a:latin typeface="微软雅黑" panose="020B0503020204020204" pitchFamily="34" charset="-122"/>
                          <a:ea typeface="微软雅黑" panose="020B0503020204020204" pitchFamily="34" charset="-122"/>
                        </a:rPr>
                        <a:t>Outpost</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HTTP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异步缓解模式，对请求的安全性进行分级并处理</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应用型负载均衡</a:t>
                      </a:r>
                      <a:r>
                        <a:rPr lang="en" sz="1200" b="0" i="0" u="none" strike="noStrike" dirty="0">
                          <a:solidFill>
                            <a:srgbClr val="0188FB"/>
                          </a:solidFill>
                          <a:effectLst/>
                          <a:latin typeface="微软雅黑" panose="020B0503020204020204" pitchFamily="34" charset="-122"/>
                          <a:ea typeface="微软雅黑" panose="020B0503020204020204" pitchFamily="34" charset="-122"/>
                        </a:rPr>
                        <a:t>ALB（</a:t>
                      </a: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多可用区）的服务可用性</a:t>
                      </a:r>
                      <a:r>
                        <a:rPr lang="en" sz="1200" b="0" i="0" u="none" strike="noStrike" dirty="0">
                          <a:solidFill>
                            <a:srgbClr val="0188FB"/>
                          </a:solidFill>
                          <a:effectLst/>
                          <a:latin typeface="微软雅黑" panose="020B0503020204020204" pitchFamily="34" charset="-122"/>
                          <a:ea typeface="微软雅黑" panose="020B0503020204020204" pitchFamily="34" charset="-122"/>
                        </a:rPr>
                        <a:t>SLA</a:t>
                      </a: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从</a:t>
                      </a:r>
                      <a:r>
                        <a:rPr lang="en-US" altLang="zh-CN" sz="1200" b="0" i="0" u="none" strike="noStrike" dirty="0">
                          <a:solidFill>
                            <a:srgbClr val="0188FB"/>
                          </a:solidFill>
                          <a:effectLst/>
                          <a:latin typeface="微软雅黑" panose="020B0503020204020204" pitchFamily="34" charset="-122"/>
                          <a:ea typeface="微软雅黑" panose="020B0503020204020204" pitchFamily="34" charset="-122"/>
                        </a:rPr>
                        <a:t>99.95</a:t>
                      </a: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％提升到</a:t>
                      </a:r>
                      <a:r>
                        <a:rPr lang="en-US" altLang="zh-CN" sz="1200" b="0" i="0" u="none" strike="noStrike" dirty="0">
                          <a:solidFill>
                            <a:srgbClr val="0188FB"/>
                          </a:solidFill>
                          <a:effectLst/>
                          <a:latin typeface="微软雅黑" panose="020B0503020204020204" pitchFamily="34" charset="-122"/>
                          <a:ea typeface="微软雅黑" panose="020B0503020204020204" pitchFamily="34" charset="-122"/>
                        </a:rPr>
                        <a:t>99.995</a:t>
                      </a: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ALB</a:t>
                      </a:r>
                      <a:r>
                        <a:rPr lang="zh-CN" altLang="en-US"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支持预付费资源包</a:t>
                      </a: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应用型负载均衡（</a:t>
                      </a:r>
                      <a:r>
                        <a:rPr lang="en" sz="1200" b="0" i="0" u="none" strike="noStrike" dirty="0">
                          <a:solidFill>
                            <a:srgbClr val="000000"/>
                          </a:solidFill>
                          <a:effectLst/>
                          <a:latin typeface="微软雅黑" panose="020B0503020204020204" pitchFamily="34" charset="-122"/>
                          <a:ea typeface="微软雅黑" panose="020B0503020204020204" pitchFamily="34" charset="-122"/>
                        </a:rPr>
                        <a:t>ALB）：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超大规模，云原生深度集成</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支持绑定</a:t>
                      </a:r>
                      <a:r>
                        <a:rPr lang="en" sz="1200" b="0" i="0" u="none" strike="noStrike" dirty="0">
                          <a:solidFill>
                            <a:srgbClr val="000000"/>
                          </a:solidFill>
                          <a:effectLst/>
                          <a:latin typeface="微软雅黑" panose="020B0503020204020204" pitchFamily="34" charset="-122"/>
                          <a:ea typeface="微软雅黑" panose="020B0503020204020204" pitchFamily="34" charset="-122"/>
                        </a:rPr>
                        <a:t>CCN</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上</a:t>
                      </a:r>
                      <a:r>
                        <a:rPr lang="en" sz="1200" b="0" i="0" u="none" strike="noStrike" dirty="0">
                          <a:solidFill>
                            <a:srgbClr val="000000"/>
                          </a:solidFill>
                          <a:effectLst/>
                          <a:latin typeface="微软雅黑" panose="020B0503020204020204" pitchFamily="34" charset="-122"/>
                          <a:ea typeface="微软雅黑" panose="020B0503020204020204" pitchFamily="34" charset="-122"/>
                        </a:rPr>
                        <a:t>IP</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支持高级路由</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LCU</a:t>
                      </a:r>
                      <a:r>
                        <a:rPr lang="zh-CN" altLang="en-US"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收费（</a:t>
                      </a:r>
                      <a:r>
                        <a:rPr lang="en-US" altLang="zh-CN"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6</a:t>
                      </a:r>
                      <a:r>
                        <a:rPr lang="zh-CN" altLang="en-US"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月</a:t>
                      </a:r>
                      <a:r>
                        <a:rPr lang="en-US" altLang="zh-CN"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30</a:t>
                      </a:r>
                      <a:r>
                        <a:rPr lang="zh-CN" altLang="en-US"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a:t>
                      </a: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后端服务器组支持绑定内网</a:t>
                      </a:r>
                      <a:r>
                        <a:rPr lang="en" sz="1200" b="0" i="0" u="none" strike="noStrike" dirty="0">
                          <a:solidFill>
                            <a:srgbClr val="0188FB"/>
                          </a:solidFill>
                          <a:effectLst/>
                          <a:latin typeface="微软雅黑" panose="020B0503020204020204" pitchFamily="34" charset="-122"/>
                          <a:ea typeface="微软雅黑" panose="020B0503020204020204" pitchFamily="34" charset="-122"/>
                        </a:rPr>
                        <a:t>IP（</a:t>
                      </a: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同</a:t>
                      </a:r>
                      <a:r>
                        <a:rPr lang="en" sz="1200" b="0" i="0" u="none" strike="noStrike" dirty="0">
                          <a:solidFill>
                            <a:srgbClr val="0188FB"/>
                          </a:solidFill>
                          <a:effectLst/>
                          <a:latin typeface="微软雅黑" panose="020B0503020204020204" pitchFamily="34" charset="-122"/>
                          <a:ea typeface="微软雅黑" panose="020B0503020204020204" pitchFamily="34" charset="-122"/>
                        </a:rPr>
                        <a:t>VPC）</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跨区域负载均衡：</a:t>
                      </a:r>
                      <a:r>
                        <a:rPr lang="en" sz="1200" b="0" i="0" u="none" strike="noStrike" dirty="0">
                          <a:solidFill>
                            <a:srgbClr val="000000"/>
                          </a:solidFill>
                          <a:effectLst/>
                          <a:latin typeface="微软雅黑" panose="020B0503020204020204" pitchFamily="34" charset="-122"/>
                          <a:ea typeface="微软雅黑" panose="020B0503020204020204" pitchFamily="34" charset="-122"/>
                        </a:rPr>
                        <a:t>anycast 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后绑定多个公网</a:t>
                      </a:r>
                      <a:r>
                        <a:rPr lang="en" sz="1200" b="0" i="0" u="none" strike="noStrike" dirty="0">
                          <a:solidFill>
                            <a:srgbClr val="000000"/>
                          </a:solidFill>
                          <a:effectLst/>
                          <a:latin typeface="微软雅黑" panose="020B0503020204020204" pitchFamily="34" charset="-122"/>
                          <a:ea typeface="微软雅黑" panose="020B0503020204020204" pitchFamily="34" charset="-122"/>
                        </a:rPr>
                        <a:t>IP，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自动探测剔除</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网络监视器支持</a:t>
                      </a:r>
                      <a:r>
                        <a:rPr lang="en" sz="1200" b="0" i="0" u="none" strike="noStrike" dirty="0">
                          <a:solidFill>
                            <a:srgbClr val="000000"/>
                          </a:solidFill>
                          <a:effectLst/>
                          <a:latin typeface="微软雅黑" panose="020B0503020204020204" pitchFamily="34" charset="-122"/>
                          <a:ea typeface="微软雅黑" panose="020B0503020204020204" pitchFamily="34" charset="-122"/>
                        </a:rPr>
                        <a:t>LB</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支持绑定</a:t>
                      </a:r>
                      <a:r>
                        <a:rPr lang="en" sz="1200" b="0" i="0" u="none" strike="noStrike" dirty="0">
                          <a:solidFill>
                            <a:srgbClr val="000000"/>
                          </a:solidFill>
                          <a:effectLst/>
                          <a:latin typeface="微软雅黑" panose="020B0503020204020204" pitchFamily="34" charset="-122"/>
                          <a:ea typeface="微软雅黑" panose="020B0503020204020204" pitchFamily="34" charset="-122"/>
                        </a:rPr>
                        <a:t>IP</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TCP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空闲时发双向</a:t>
                      </a:r>
                      <a:r>
                        <a:rPr lang="en" sz="1200" b="0" i="0" u="none" strike="noStrike" dirty="0">
                          <a:solidFill>
                            <a:srgbClr val="000000"/>
                          </a:solidFill>
                          <a:effectLst/>
                          <a:latin typeface="微软雅黑" panose="020B0503020204020204" pitchFamily="34" charset="-122"/>
                          <a:ea typeface="微软雅黑" panose="020B0503020204020204" pitchFamily="34" charset="-122"/>
                        </a:rPr>
                        <a:t>reset</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a:t>
                      </a:r>
                      <a:r>
                        <a:rPr lang="en" sz="1200" b="0" i="0" u="none" strike="noStrike" dirty="0">
                          <a:solidFill>
                            <a:srgbClr val="000000"/>
                          </a:solidFill>
                          <a:effectLst/>
                          <a:latin typeface="微软雅黑" panose="020B0503020204020204" pitchFamily="34" charset="-122"/>
                          <a:ea typeface="微软雅黑" panose="020B0503020204020204" pitchFamily="34" charset="-122"/>
                        </a:rPr>
                        <a:t>WAF</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防护</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支持配置连接跟踪和会话保持策略</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七层支持</a:t>
                      </a:r>
                      <a:r>
                        <a:rPr lang="en" sz="1200" b="0" i="0" u="none" strike="noStrike" dirty="0" err="1">
                          <a:solidFill>
                            <a:srgbClr val="000000"/>
                          </a:solidFill>
                          <a:effectLst/>
                          <a:latin typeface="微软雅黑" panose="020B0503020204020204" pitchFamily="34" charset="-122"/>
                          <a:ea typeface="微软雅黑" panose="020B0503020204020204" pitchFamily="34" charset="-122"/>
                        </a:rPr>
                        <a:t>header、url</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参数分发</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七层重定向</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Traffic director</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a:t>
                      </a:r>
                      <a:r>
                        <a:rPr lang="en" sz="1200" b="0" i="0" u="none" strike="noStrike" dirty="0" err="1">
                          <a:solidFill>
                            <a:srgbClr val="000000"/>
                          </a:solidFill>
                          <a:effectLst/>
                          <a:latin typeface="微软雅黑" panose="020B0503020204020204" pitchFamily="34" charset="-122"/>
                          <a:ea typeface="微软雅黑" panose="020B0503020204020204" pitchFamily="34" charset="-122"/>
                        </a:rPr>
                        <a:t>gRPC</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七层</a:t>
                      </a:r>
                      <a:r>
                        <a:rPr lang="en" sz="1200" b="0" i="0" u="none" strike="noStrike" dirty="0">
                          <a:solidFill>
                            <a:srgbClr val="000000"/>
                          </a:solidFill>
                          <a:effectLst/>
                          <a:latin typeface="微软雅黑" panose="020B0503020204020204" pitchFamily="34" charset="-122"/>
                          <a:ea typeface="微软雅黑" panose="020B0503020204020204" pitchFamily="34" charset="-122"/>
                        </a:rPr>
                        <a:t>LB</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支持云函数</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marR="0" indent="0" algn="l" defTabSz="412730" fontAlgn="b" latinLnBrk="0">
                        <a:lnSpc>
                          <a:spcPct val="150000"/>
                        </a:lnSpc>
                        <a:spcBef>
                          <a:spcPts val="0"/>
                        </a:spcBef>
                        <a:spcAft>
                          <a:spcPts val="0"/>
                        </a:spcAft>
                        <a:buClrTx/>
                        <a:buSzTx/>
                        <a:buFont typeface="Arial" panose="020B0604020202020204" pitchFamily="34" charset="0"/>
                        <a:buChar char="•"/>
                        <a:tabLst/>
                      </a:pPr>
                      <a:r>
                        <a:rPr lang="en" sz="1200" b="0" i="0" u="none" strike="noStrike" cap="none" spc="0" baseline="0" dirty="0">
                          <a:solidFill>
                            <a:srgbClr val="0188FB"/>
                          </a:solidFill>
                          <a:effectLst/>
                          <a:uFillTx/>
                          <a:latin typeface="微软雅黑" panose="020B0503020204020204" pitchFamily="34" charset="-122"/>
                          <a:ea typeface="微软雅黑" panose="020B0503020204020204" pitchFamily="34" charset="-122"/>
                          <a:cs typeface="+mn-cs"/>
                          <a:sym typeface="Helvetica Neue Light"/>
                        </a:rPr>
                        <a:t>HTTP3</a:t>
                      </a: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ELB APIv3</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发布</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188FB"/>
                          </a:solidFill>
                          <a:effectLst/>
                          <a:latin typeface="微软雅黑" panose="020B0503020204020204" pitchFamily="34" charset="-122"/>
                          <a:ea typeface="微软雅黑" panose="020B0503020204020204" pitchFamily="34" charset="-122"/>
                        </a:rPr>
                        <a:t>独享型负载均衡正式收费</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云下</a:t>
                      </a:r>
                      <a:r>
                        <a:rPr lang="en" sz="1200" b="0" i="0" u="none" strike="noStrike" dirty="0">
                          <a:solidFill>
                            <a:srgbClr val="000000"/>
                          </a:solidFill>
                          <a:effectLst/>
                          <a:latin typeface="微软雅黑" panose="020B0503020204020204" pitchFamily="34" charset="-122"/>
                          <a:ea typeface="微软雅黑" panose="020B0503020204020204" pitchFamily="34" charset="-122"/>
                        </a:rPr>
                        <a:t>IDC、</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云上多</a:t>
                      </a:r>
                      <a:r>
                        <a:rPr lang="en" sz="1200" b="0" i="0" u="none" strike="noStrike" dirty="0">
                          <a:solidFill>
                            <a:srgbClr val="000000"/>
                          </a:solidFill>
                          <a:effectLst/>
                          <a:latin typeface="微软雅黑" panose="020B0503020204020204" pitchFamily="34" charset="-122"/>
                          <a:ea typeface="微软雅黑" panose="020B0503020204020204" pitchFamily="34" charset="-122"/>
                        </a:rPr>
                        <a:t>VPC</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en" sz="1200" b="0" i="0" u="none" strike="noStrike" dirty="0">
                          <a:solidFill>
                            <a:srgbClr val="000000"/>
                          </a:solidFill>
                          <a:effectLst/>
                          <a:latin typeface="微软雅黑" panose="020B0503020204020204" pitchFamily="34" charset="-122"/>
                          <a:ea typeface="微软雅黑" panose="020B0503020204020204" pitchFamily="34" charset="-122"/>
                        </a:rPr>
                        <a:t>UDP</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支持按</a:t>
                      </a:r>
                      <a:r>
                        <a:rPr lang="en" sz="1200" b="0" i="0" u="none" strike="noStrike" dirty="0">
                          <a:solidFill>
                            <a:srgbClr val="000000"/>
                          </a:solidFill>
                          <a:effectLst/>
                          <a:latin typeface="微软雅黑" panose="020B0503020204020204" pitchFamily="34" charset="-122"/>
                          <a:ea typeface="微软雅黑" panose="020B0503020204020204" pitchFamily="34" charset="-122"/>
                        </a:rPr>
                        <a:t>QUIC ID</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调度</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全链路</a:t>
                      </a:r>
                      <a:r>
                        <a:rPr lang="en" sz="1200" b="0" i="0" u="none" strike="noStrike" dirty="0">
                          <a:solidFill>
                            <a:srgbClr val="000000"/>
                          </a:solidFill>
                          <a:effectLst/>
                          <a:latin typeface="微软雅黑" panose="020B0503020204020204" pitchFamily="34" charset="-122"/>
                          <a:ea typeface="微软雅黑" panose="020B0503020204020204" pitchFamily="34" charset="-122"/>
                        </a:rPr>
                        <a:t>HTTPS</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a:t>
                      </a:r>
                      <a:r>
                        <a:rPr lang="en" sz="1200" b="0" i="0" u="none" strike="noStrike" dirty="0">
                          <a:solidFill>
                            <a:srgbClr val="000000"/>
                          </a:solidFill>
                          <a:effectLst/>
                          <a:latin typeface="微软雅黑" panose="020B0503020204020204" pitchFamily="34" charset="-122"/>
                          <a:ea typeface="微软雅黑" panose="020B0503020204020204" pitchFamily="34" charset="-122"/>
                        </a:rPr>
                        <a:t>IPv6</a:t>
                      </a:r>
                      <a:endParaRPr lang="en"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支持高级路由</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支持自定义响应</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p>
                      <a:pPr marL="72000" algn="l" fontAlgn="b">
                        <a:lnSpc>
                          <a:spcPct val="150000"/>
                        </a:lnSpc>
                        <a:buFont typeface="Arial" panose="020B0604020202020204" pitchFamily="34" charset="0"/>
                        <a:buChar cha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支持</a:t>
                      </a:r>
                      <a:r>
                        <a:rPr lang="en" sz="1200" b="0" i="0" u="none" strike="noStrike" dirty="0">
                          <a:solidFill>
                            <a:srgbClr val="000000"/>
                          </a:solidFill>
                          <a:effectLst/>
                          <a:latin typeface="微软雅黑" panose="020B0503020204020204" pitchFamily="34" charset="-122"/>
                          <a:ea typeface="微软雅黑" panose="020B0503020204020204" pitchFamily="34" charset="-122"/>
                        </a:rPr>
                        <a:t>URL</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重定向</a:t>
                      </a:r>
                      <a:endParaRPr lang="zh-CN" altLang="en-US" sz="1200" b="0" i="0" u="none" strike="noStrike" dirty="0">
                        <a:solidFill>
                          <a:srgbClr val="000000"/>
                        </a:solidFill>
                        <a:effectLst/>
                        <a:latin typeface="DengXian" panose="02010600030101010101" pitchFamily="2" charset="-122"/>
                        <a:ea typeface="DengXian" panose="02010600030101010101" pitchFamily="2" charset="-122"/>
                      </a:endParaRPr>
                    </a:p>
                  </a:txBody>
                  <a:tcPr marL="4265" marR="4265" marT="4265" marB="2047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827529"/>
                  </a:ext>
                </a:extLst>
              </a:tr>
            </a:tbl>
          </a:graphicData>
        </a:graphic>
      </p:graphicFrame>
    </p:spTree>
    <p:extLst>
      <p:ext uri="{BB962C8B-B14F-4D97-AF65-F5344CB8AC3E}">
        <p14:creationId xmlns:p14="http://schemas.microsoft.com/office/powerpoint/2010/main" val="20733801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611302-AAF7-F74C-BC24-E7DA9C34BAA4}"/>
              </a:ext>
            </a:extLst>
          </p:cNvPr>
          <p:cNvSpPr>
            <a:spLocks noGrp="1"/>
          </p:cNvSpPr>
          <p:nvPr>
            <p:ph type="sldNum" sz="quarter" idx="10"/>
          </p:nvPr>
        </p:nvSpPr>
        <p:spPr>
          <a:xfrm>
            <a:off x="11691058" y="6540097"/>
            <a:ext cx="216377" cy="225674"/>
          </a:xfrm>
        </p:spPr>
        <p:txBody>
          <a:bodyPr/>
          <a:lstStyle/>
          <a:p>
            <a:pPr algn="ctr" defTabSz="412709" hangingPunct="0"/>
            <a:fld id="{86CB4B4D-7CA3-9044-876B-883B54F8677D}" type="slidenum">
              <a:rPr lang="en-US" altLang="zh-CN" kern="0">
                <a:solidFill>
                  <a:srgbClr val="000000"/>
                </a:solidFill>
              </a:rPr>
              <a:pPr algn="ctr" defTabSz="412709" hangingPunct="0"/>
              <a:t>25</a:t>
            </a:fld>
            <a:endParaRPr lang="zh-CN" altLang="en-US" kern="0" dirty="0">
              <a:solidFill>
                <a:srgbClr val="000000"/>
              </a:solidFill>
            </a:endParaRPr>
          </a:p>
        </p:txBody>
      </p:sp>
      <p:sp>
        <p:nvSpPr>
          <p:cNvPr id="376" name="标题文本"/>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hangingPunct="0"/>
            <a:r>
              <a:rPr lang="zh-CN" altLang="en-US" sz="3001" kern="0" dirty="0">
                <a:solidFill>
                  <a:srgbClr val="000000"/>
                </a:solidFill>
              </a:rPr>
              <a:t>竞品分析 </a:t>
            </a:r>
            <a:r>
              <a:rPr lang="zh-CN" altLang="en-US" sz="2400" kern="0" dirty="0">
                <a:solidFill>
                  <a:srgbClr val="000000"/>
                </a:solidFill>
              </a:rPr>
              <a:t>竞品对比</a:t>
            </a:r>
            <a:endParaRPr sz="3001" kern="0" dirty="0">
              <a:solidFill>
                <a:srgbClr val="000000"/>
              </a:solidFill>
              <a:latin typeface="腾讯体 W7"/>
              <a:ea typeface="腾讯体 W7"/>
            </a:endParaRPr>
          </a:p>
        </p:txBody>
      </p:sp>
      <p:graphicFrame>
        <p:nvGraphicFramePr>
          <p:cNvPr id="5" name="表格 4">
            <a:extLst>
              <a:ext uri="{FF2B5EF4-FFF2-40B4-BE49-F238E27FC236}">
                <a16:creationId xmlns:a16="http://schemas.microsoft.com/office/drawing/2014/main" id="{7D7D0818-C24E-5D40-A185-CB3610B74FDC}"/>
              </a:ext>
            </a:extLst>
          </p:cNvPr>
          <p:cNvGraphicFramePr>
            <a:graphicFrameLocks noGrp="1"/>
          </p:cNvGraphicFramePr>
          <p:nvPr>
            <p:extLst>
              <p:ext uri="{D42A27DB-BD31-4B8C-83A1-F6EECF244321}">
                <p14:modId xmlns:p14="http://schemas.microsoft.com/office/powerpoint/2010/main" val="736529230"/>
              </p:ext>
            </p:extLst>
          </p:nvPr>
        </p:nvGraphicFramePr>
        <p:xfrm>
          <a:off x="4493863" y="1189485"/>
          <a:ext cx="7471650" cy="5162020"/>
        </p:xfrm>
        <a:graphic>
          <a:graphicData uri="http://schemas.openxmlformats.org/drawingml/2006/table">
            <a:tbl>
              <a:tblPr/>
              <a:tblGrid>
                <a:gridCol w="515265">
                  <a:extLst>
                    <a:ext uri="{9D8B030D-6E8A-4147-A177-3AD203B41FA5}">
                      <a16:colId xmlns:a16="http://schemas.microsoft.com/office/drawing/2014/main" val="3558541908"/>
                    </a:ext>
                  </a:extLst>
                </a:gridCol>
                <a:gridCol w="1296365">
                  <a:extLst>
                    <a:ext uri="{9D8B030D-6E8A-4147-A177-3AD203B41FA5}">
                      <a16:colId xmlns:a16="http://schemas.microsoft.com/office/drawing/2014/main" val="3245184343"/>
                    </a:ext>
                  </a:extLst>
                </a:gridCol>
                <a:gridCol w="1458410">
                  <a:extLst>
                    <a:ext uri="{9D8B030D-6E8A-4147-A177-3AD203B41FA5}">
                      <a16:colId xmlns:a16="http://schemas.microsoft.com/office/drawing/2014/main" val="3154273501"/>
                    </a:ext>
                  </a:extLst>
                </a:gridCol>
                <a:gridCol w="2303362">
                  <a:extLst>
                    <a:ext uri="{9D8B030D-6E8A-4147-A177-3AD203B41FA5}">
                      <a16:colId xmlns:a16="http://schemas.microsoft.com/office/drawing/2014/main" val="2730380791"/>
                    </a:ext>
                  </a:extLst>
                </a:gridCol>
                <a:gridCol w="1898248">
                  <a:extLst>
                    <a:ext uri="{9D8B030D-6E8A-4147-A177-3AD203B41FA5}">
                      <a16:colId xmlns:a16="http://schemas.microsoft.com/office/drawing/2014/main" val="2147035513"/>
                    </a:ext>
                  </a:extLst>
                </a:gridCol>
              </a:tblGrid>
              <a:tr h="194909">
                <a:tc gridSpan="2">
                  <a:txBody>
                    <a:bodyPr/>
                    <a:lstStyle/>
                    <a:p>
                      <a:r>
                        <a:rPr lang="zh-CN" altLang="en-US" dirty="0">
                          <a:solidFill>
                            <a:schemeClr val="bg1"/>
                          </a:solidFill>
                          <a:latin typeface="Microsoft YaHei" panose="020B0503020204020204" pitchFamily="34" charset="-122"/>
                          <a:ea typeface="Microsoft YaHei" panose="020B0503020204020204" pitchFamily="34" charset="-122"/>
                        </a:rPr>
                        <a:t>对比项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hMerge="1">
                  <a:txBody>
                    <a:bodyPr/>
                    <a:lstStyle/>
                    <a:p>
                      <a:endParaRPr lang="zh-CN" altLang="en-US"/>
                    </a:p>
                  </a:txBody>
                  <a:tcPr/>
                </a:tc>
                <a:tc>
                  <a:txBody>
                    <a:bodyPr/>
                    <a:lstStyle/>
                    <a:p>
                      <a:pPr algn="l" fontAlgn="b">
                        <a:lnSpc>
                          <a:spcPct val="150000"/>
                        </a:lnSpc>
                      </a:pPr>
                      <a:r>
                        <a:rPr lang="en" sz="1200" b="1" i="0" u="none" strike="noStrike" dirty="0">
                          <a:solidFill>
                            <a:schemeClr val="bg1"/>
                          </a:solidFill>
                          <a:effectLst/>
                          <a:latin typeface="Microsoft YaHei" panose="020B0503020204020204" pitchFamily="34" charset="-122"/>
                          <a:ea typeface="Microsoft YaHei" panose="020B0503020204020204" pitchFamily="34" charset="-122"/>
                        </a:rPr>
                        <a:t>AWS</a:t>
                      </a:r>
                      <a:endParaRPr lang="en" sz="12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algn="l" fontAlgn="b">
                        <a:lnSpc>
                          <a:spcPct val="150000"/>
                        </a:lnSpc>
                      </a:pPr>
                      <a:r>
                        <a:rPr lang="zh-CN" altLang="en-US" sz="1200" b="1" i="0" u="none" strike="noStrike" dirty="0">
                          <a:solidFill>
                            <a:schemeClr val="bg1"/>
                          </a:solidFill>
                          <a:effectLst/>
                          <a:latin typeface="Microsoft YaHei" panose="020B0503020204020204" pitchFamily="34" charset="-122"/>
                          <a:ea typeface="Microsoft YaHei" panose="020B0503020204020204" pitchFamily="34" charset="-122"/>
                        </a:rPr>
                        <a:t>阿里云</a:t>
                      </a:r>
                      <a:endParaRPr lang="zh-CN" altLang="en-US" sz="12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algn="l" fontAlgn="b">
                        <a:lnSpc>
                          <a:spcPct val="150000"/>
                        </a:lnSpc>
                      </a:pPr>
                      <a:r>
                        <a:rPr lang="zh-CN" altLang="en-US" sz="1200" b="1" i="0" u="none" strike="noStrike" dirty="0">
                          <a:solidFill>
                            <a:schemeClr val="bg1"/>
                          </a:solidFill>
                          <a:effectLst/>
                          <a:latin typeface="Microsoft YaHei" panose="020B0503020204020204" pitchFamily="34" charset="-122"/>
                          <a:ea typeface="Microsoft YaHei" panose="020B0503020204020204" pitchFamily="34" charset="-122"/>
                        </a:rPr>
                        <a:t>腾讯云</a:t>
                      </a:r>
                      <a:endParaRPr lang="zh-CN" altLang="en-US" sz="12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extLst>
                  <a:ext uri="{0D108BD9-81ED-4DB2-BD59-A6C34878D82A}">
                    <a16:rowId xmlns:a16="http://schemas.microsoft.com/office/drawing/2014/main" val="1202122908"/>
                  </a:ext>
                </a:extLst>
              </a:tr>
              <a:tr h="494400">
                <a:tc rowSpan="2">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稳定性</a:t>
                      </a:r>
                    </a:p>
                  </a:txBody>
                  <a:tcPr marL="4349" marR="4349" marT="4349" marB="2087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SLA</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99.99%</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ALB</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多</a:t>
                      </a:r>
                      <a:r>
                        <a:rPr lang="en" sz="1200" b="0" i="0" u="none" strike="noStrike" dirty="0" err="1">
                          <a:solidFill>
                            <a:srgbClr val="000000"/>
                          </a:solidFill>
                          <a:effectLst/>
                          <a:latin typeface="Microsoft YaHei" panose="020B0503020204020204" pitchFamily="34" charset="-122"/>
                          <a:ea typeface="Microsoft YaHei" panose="020B0503020204020204" pitchFamily="34" charset="-122"/>
                        </a:rPr>
                        <a:t>az</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 99.995%,</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单</a:t>
                      </a:r>
                      <a:r>
                        <a:rPr lang="en" sz="1200" b="0" i="0" u="none" strike="noStrike" dirty="0" err="1">
                          <a:solidFill>
                            <a:srgbClr val="000000"/>
                          </a:solidFill>
                          <a:effectLst/>
                          <a:latin typeface="Microsoft YaHei" panose="020B0503020204020204" pitchFamily="34" charset="-122"/>
                          <a:ea typeface="Microsoft YaHei" panose="020B0503020204020204" pitchFamily="34" charset="-122"/>
                        </a:rPr>
                        <a:t>az</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 99.95%</a:t>
                      </a:r>
                    </a:p>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CLB</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多</a:t>
                      </a:r>
                      <a:r>
                        <a:rPr lang="en" sz="1200" b="0" i="0" u="none" strike="noStrike" dirty="0" err="1">
                          <a:solidFill>
                            <a:srgbClr val="000000"/>
                          </a:solidFill>
                          <a:effectLst/>
                          <a:latin typeface="Microsoft YaHei" panose="020B0503020204020204" pitchFamily="34" charset="-122"/>
                          <a:ea typeface="Microsoft YaHei" panose="020B0503020204020204" pitchFamily="34" charset="-122"/>
                        </a:rPr>
                        <a:t>az</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 99.95%,</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单</a:t>
                      </a:r>
                      <a:r>
                        <a:rPr lang="en" sz="1200" b="0" i="0" u="none" strike="noStrike" dirty="0" err="1">
                          <a:solidFill>
                            <a:srgbClr val="000000"/>
                          </a:solidFill>
                          <a:effectLst/>
                          <a:latin typeface="Microsoft YaHei" panose="020B0503020204020204" pitchFamily="34" charset="-122"/>
                          <a:ea typeface="Microsoft YaHei" panose="020B0503020204020204" pitchFamily="34" charset="-122"/>
                        </a:rPr>
                        <a:t>az</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 99.90%</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99.95% (</a:t>
                      </a: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底层</a:t>
                      </a: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99.99%)</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238908"/>
                  </a:ext>
                </a:extLst>
              </a:tr>
              <a:tr h="274876">
                <a:tc vMerge="1">
                  <a:txBody>
                    <a:bodyPr/>
                    <a:lstStyle/>
                    <a:p>
                      <a:endParaRPr lang="zh-CN" altLang="en-US"/>
                    </a:p>
                  </a:txBody>
                  <a:tcPr/>
                </a:tc>
                <a:tc>
                  <a:txBody>
                    <a:bodyPr/>
                    <a:lstStyle/>
                    <a:p>
                      <a:pPr algn="l" fontAlgn="b">
                        <a:lnSpc>
                          <a:spcPct val="150000"/>
                        </a:lnSpc>
                      </a:pPr>
                      <a:r>
                        <a:rPr lang="zh-CN" altLang="en-US" sz="1200" b="0" i="0" u="none" strike="noStrike">
                          <a:solidFill>
                            <a:srgbClr val="0060F0"/>
                          </a:solidFill>
                          <a:effectLst/>
                          <a:latin typeface="Microsoft YaHei" panose="020B0503020204020204" pitchFamily="34" charset="-122"/>
                          <a:ea typeface="Microsoft YaHei" panose="020B0503020204020204" pitchFamily="34" charset="-122"/>
                        </a:rPr>
                        <a:t>多可用区容灾</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60F0"/>
                          </a:solidFill>
                          <a:effectLst/>
                          <a:latin typeface="Microsoft YaHei" panose="020B0503020204020204" pitchFamily="34" charset="-122"/>
                          <a:ea typeface="Microsoft YaHei" panose="020B0503020204020204" pitchFamily="34" charset="-122"/>
                        </a:rPr>
                        <a:t>外网主备，内网就近</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5767981"/>
                  </a:ext>
                </a:extLst>
              </a:tr>
              <a:tr h="269771">
                <a:tc rowSpan="2">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延时</a:t>
                      </a:r>
                    </a:p>
                  </a:txBody>
                  <a:tcPr marL="4349" marR="4349" marT="4349" marB="2087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a:solidFill>
                            <a:srgbClr val="000000"/>
                          </a:solidFill>
                          <a:effectLst/>
                          <a:latin typeface="Microsoft YaHei" panose="020B0503020204020204" pitchFamily="34" charset="-122"/>
                          <a:ea typeface="Microsoft YaHei" panose="020B0503020204020204" pitchFamily="34" charset="-122"/>
                        </a:rPr>
                        <a:t>Anycast</a:t>
                      </a: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加速</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12730" eaLnBrk="1" fontAlgn="b" latinLnBrk="0" hangingPunct="1">
                        <a:lnSpc>
                          <a:spcPct val="150000"/>
                        </a:lnSpc>
                        <a:spcBef>
                          <a:spcPts val="0"/>
                        </a:spcBef>
                        <a:spcAft>
                          <a:spcPts val="0"/>
                        </a:spcAft>
                        <a:buClrTx/>
                        <a:buSzTx/>
                        <a:buFontTx/>
                        <a:buNone/>
                        <a:tabLst/>
                        <a:defRPr/>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7244167"/>
                  </a:ext>
                </a:extLst>
              </a:tr>
              <a:tr h="232170">
                <a:tc vMerge="1">
                  <a:txBody>
                    <a:bodyPr/>
                    <a:lstStyle/>
                    <a:p>
                      <a:endParaRPr lang="zh-CN" altLang="en-US"/>
                    </a:p>
                  </a:txBody>
                  <a:tcPr>
                    <a:lnT w="12700" cap="flat" cmpd="sng" algn="ctr">
                      <a:solidFill>
                        <a:schemeClr val="bg1">
                          <a:lumMod val="85000"/>
                        </a:schemeClr>
                      </a:solidFill>
                      <a:prstDash val="solid"/>
                      <a:round/>
                      <a:headEnd type="none" w="med" len="med"/>
                      <a:tailEnd type="none" w="med" len="med"/>
                    </a:lnT>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回国带宽</a:t>
                      </a:r>
                    </a:p>
                  </a:txBody>
                  <a:tcPr marL="4349" marR="4349" marT="4349" marB="20877" anchor="b">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 </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8208108"/>
                  </a:ext>
                </a:extLst>
              </a:tr>
              <a:tr h="430121">
                <a:tc rowSpan="3">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性能</a:t>
                      </a:r>
                    </a:p>
                  </a:txBody>
                  <a:tcPr marL="4349" marR="4349" marT="4349" marB="2087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单</a:t>
                      </a:r>
                      <a:r>
                        <a:rPr lang="en" sz="1200" b="0" i="0" u="none" strike="noStrike">
                          <a:solidFill>
                            <a:srgbClr val="000000"/>
                          </a:solidFill>
                          <a:effectLst/>
                          <a:latin typeface="Microsoft YaHei" panose="020B0503020204020204" pitchFamily="34" charset="-122"/>
                          <a:ea typeface="Microsoft YaHei" panose="020B0503020204020204" pitchFamily="34" charset="-122"/>
                        </a:rPr>
                        <a:t>IP</a:t>
                      </a: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带宽</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e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SLB：5G</a:t>
                      </a:r>
                    </a:p>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ALB：</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单地域</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50</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G(EIP)</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共享集群：</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100</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G</a:t>
                      </a:r>
                    </a:p>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独占集群：最大</a:t>
                      </a: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160</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G</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5599043"/>
                  </a:ext>
                </a:extLst>
              </a:tr>
              <a:tr h="198088">
                <a:tc vMerge="1">
                  <a:txBody>
                    <a:bodyPr/>
                    <a:lstStyle/>
                    <a:p>
                      <a:endParaRPr lang="zh-CN" altLang="en-US"/>
                    </a:p>
                  </a:txBody>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包量</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300w</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以上</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1350w</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以上</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a:solidFill>
                            <a:srgbClr val="000000"/>
                          </a:solidFill>
                          <a:effectLst/>
                          <a:latin typeface="Microsoft YaHei" panose="020B0503020204020204" pitchFamily="34" charset="-122"/>
                          <a:ea typeface="Microsoft YaHei" panose="020B0503020204020204" pitchFamily="34" charset="-122"/>
                        </a:rPr>
                        <a:t>3500w</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5350918"/>
                  </a:ext>
                </a:extLst>
              </a:tr>
              <a:tr h="198088">
                <a:tc vMerge="1">
                  <a:txBody>
                    <a:bodyPr/>
                    <a:lstStyle/>
                    <a:p>
                      <a:endParaRPr lang="zh-CN" altLang="en-US"/>
                    </a:p>
                  </a:txBody>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七层 </a:t>
                      </a:r>
                      <a:r>
                        <a:rPr lang="en" sz="1200" b="0" i="0" u="none" strike="noStrike">
                          <a:solidFill>
                            <a:srgbClr val="000000"/>
                          </a:solidFill>
                          <a:effectLst/>
                          <a:latin typeface="Microsoft YaHei" panose="020B0503020204020204" pitchFamily="34" charset="-122"/>
                          <a:ea typeface="Microsoft YaHei" panose="020B0503020204020204" pitchFamily="34" charset="-122"/>
                        </a:rPr>
                        <a:t>QPS</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100w</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a:solidFill>
                            <a:srgbClr val="000000"/>
                          </a:solidFill>
                          <a:effectLst/>
                          <a:latin typeface="Microsoft YaHei" panose="020B0503020204020204" pitchFamily="34" charset="-122"/>
                          <a:ea typeface="Microsoft YaHei" panose="020B0503020204020204" pitchFamily="34" charset="-122"/>
                        </a:rPr>
                        <a:t>170w(</a:t>
                      </a: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水平扩服务器</a:t>
                      </a: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7079808"/>
                  </a:ext>
                </a:extLst>
              </a:tr>
              <a:tr h="198088">
                <a:tc rowSpan="9">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功能</a:t>
                      </a:r>
                    </a:p>
                  </a:txBody>
                  <a:tcPr marL="4349" marR="4349" marT="4349" marB="2087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EIP</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绑定内网</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LB</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60F0"/>
                          </a:solidFill>
                          <a:effectLst/>
                          <a:latin typeface="Microsoft YaHei" panose="020B0503020204020204" pitchFamily="34" charset="-122"/>
                          <a:ea typeface="Microsoft YaHei" panose="020B0503020204020204" pitchFamily="34" charset="-122"/>
                        </a:rPr>
                        <a:t>灰度中</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9595700"/>
                  </a:ext>
                </a:extLst>
              </a:tr>
              <a:tr h="198088">
                <a:tc vMerge="1">
                  <a:txBody>
                    <a:bodyPr/>
                    <a:lstStyle/>
                    <a:p>
                      <a:endParaRPr lang="zh-CN" altLang="en-US"/>
                    </a:p>
                  </a:txBody>
                  <a:tcPr/>
                </a:tc>
                <a:tc>
                  <a:txBody>
                    <a:bodyPr/>
                    <a:lstStyle/>
                    <a:p>
                      <a:pPr algn="l" fontAlgn="b">
                        <a:lnSpc>
                          <a:spcPct val="150000"/>
                        </a:lnSpc>
                      </a:pP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QUIC</a:t>
                      </a:r>
                      <a:endParaRPr lang="e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 sz="1200" b="0" i="0" u="none" strike="noStrike">
                          <a:solidFill>
                            <a:srgbClr val="000000"/>
                          </a:solidFill>
                          <a:effectLst/>
                          <a:latin typeface="Microsoft YaHei" panose="020B0503020204020204" pitchFamily="34" charset="-122"/>
                          <a:ea typeface="Microsoft YaHei" panose="020B0503020204020204" pitchFamily="34" charset="-122"/>
                        </a:rPr>
                        <a:t>√（ALB）</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6312942"/>
                  </a:ext>
                </a:extLst>
              </a:tr>
              <a:tr h="198088">
                <a:tc vMerge="1">
                  <a:txBody>
                    <a:bodyPr/>
                    <a:lstStyle/>
                    <a:p>
                      <a:endParaRPr lang="zh-CN" altLang="en-US"/>
                    </a:p>
                  </a:txBody>
                  <a:tcPr/>
                </a:tc>
                <a:tc>
                  <a:txBody>
                    <a:bodyPr/>
                    <a:lstStyle/>
                    <a:p>
                      <a:pPr algn="l" fontAlgn="b">
                        <a:lnSpc>
                          <a:spcPct val="150000"/>
                        </a:lnSpc>
                      </a:pP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TCP SSL</a:t>
                      </a:r>
                      <a:endParaRPr lang="e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7857204"/>
                  </a:ext>
                </a:extLst>
              </a:tr>
              <a:tr h="198088">
                <a:tc vMerge="1">
                  <a:txBody>
                    <a:bodyPr/>
                    <a:lstStyle/>
                    <a:p>
                      <a:endParaRPr lang="zh-CN" altLang="en-US"/>
                    </a:p>
                  </a:txBody>
                  <a:tcPr/>
                </a:tc>
                <a:tc>
                  <a:txBody>
                    <a:bodyPr/>
                    <a:lstStyle/>
                    <a:p>
                      <a:pPr algn="l" fontAlgn="b">
                        <a:lnSpc>
                          <a:spcPct val="150000"/>
                        </a:lnSpc>
                      </a:pP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UDP</a:t>
                      </a:r>
                      <a:r>
                        <a:rPr lang="zh-CN" altLang="en-US" sz="1200" b="0" i="0" u="none" strike="noStrike" dirty="0">
                          <a:solidFill>
                            <a:srgbClr val="0060F0"/>
                          </a:solidFill>
                          <a:effectLst/>
                          <a:latin typeface="Microsoft YaHei" panose="020B0503020204020204" pitchFamily="34" charset="-122"/>
                          <a:ea typeface="Microsoft YaHei" panose="020B0503020204020204" pitchFamily="34" charset="-122"/>
                        </a:rPr>
                        <a:t>按</a:t>
                      </a: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CID</a:t>
                      </a:r>
                      <a:r>
                        <a:rPr lang="zh-CN" altLang="en-US" sz="1200" b="0" i="0" u="none" strike="noStrike" dirty="0">
                          <a:solidFill>
                            <a:srgbClr val="0060F0"/>
                          </a:solidFill>
                          <a:effectLst/>
                          <a:latin typeface="Microsoft YaHei" panose="020B0503020204020204" pitchFamily="34" charset="-122"/>
                          <a:ea typeface="Microsoft YaHei" panose="020B0503020204020204" pitchFamily="34" charset="-122"/>
                        </a:rPr>
                        <a:t>调度</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3148389"/>
                  </a:ext>
                </a:extLst>
              </a:tr>
              <a:tr h="198088">
                <a:tc vMerge="1">
                  <a:txBody>
                    <a:bodyPr/>
                    <a:lstStyle/>
                    <a:p>
                      <a:endParaRPr lang="zh-CN" altLang="en-US"/>
                    </a:p>
                  </a:txBody>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后端</a:t>
                      </a:r>
                      <a:r>
                        <a:rPr lang="en" sz="1200" b="0" i="0" u="none" strike="noStrike" dirty="0" err="1">
                          <a:solidFill>
                            <a:srgbClr val="000000"/>
                          </a:solidFill>
                          <a:effectLst/>
                          <a:latin typeface="Microsoft YaHei" panose="020B0503020204020204" pitchFamily="34" charset="-122"/>
                          <a:ea typeface="Microsoft YaHei" panose="020B0503020204020204" pitchFamily="34" charset="-122"/>
                        </a:rPr>
                        <a:t>gRPC</a:t>
                      </a: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协议</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开发中</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8766723"/>
                  </a:ext>
                </a:extLst>
              </a:tr>
              <a:tr h="198088">
                <a:tc vMerge="1">
                  <a:txBody>
                    <a:bodyPr/>
                    <a:lstStyle/>
                    <a:p>
                      <a:endParaRPr lang="zh-CN" altLang="en-US"/>
                    </a:p>
                  </a:txBody>
                  <a:tcPr/>
                </a:tc>
                <a:tc>
                  <a:txBody>
                    <a:bodyPr/>
                    <a:lstStyle/>
                    <a:p>
                      <a:pPr algn="l" fontAlgn="b">
                        <a:lnSpc>
                          <a:spcPct val="150000"/>
                        </a:lnSpc>
                      </a:pPr>
                      <a:r>
                        <a:rPr lang="en" sz="1200" b="0" i="0" u="none" strike="noStrike">
                          <a:solidFill>
                            <a:srgbClr val="0060F0"/>
                          </a:solidFill>
                          <a:effectLst/>
                          <a:latin typeface="Microsoft YaHei" panose="020B0503020204020204" pitchFamily="34" charset="-122"/>
                          <a:ea typeface="Microsoft YaHei" panose="020B0503020204020204" pitchFamily="34" charset="-122"/>
                        </a:rPr>
                        <a:t>LB</a:t>
                      </a:r>
                      <a:r>
                        <a:rPr lang="zh-CN" altLang="en-US" sz="1200" b="0" i="0" u="none" strike="noStrike">
                          <a:solidFill>
                            <a:srgbClr val="0060F0"/>
                          </a:solidFill>
                          <a:effectLst/>
                          <a:latin typeface="Microsoft YaHei" panose="020B0503020204020204" pitchFamily="34" charset="-122"/>
                          <a:ea typeface="Microsoft YaHei" panose="020B0503020204020204" pitchFamily="34" charset="-122"/>
                        </a:rPr>
                        <a:t>绑定</a:t>
                      </a:r>
                      <a:r>
                        <a:rPr lang="en" sz="1200" b="0" i="0" u="none" strike="noStrike">
                          <a:solidFill>
                            <a:srgbClr val="0060F0"/>
                          </a:solidFill>
                          <a:effectLst/>
                          <a:latin typeface="Microsoft YaHei" panose="020B0503020204020204" pitchFamily="34" charset="-122"/>
                          <a:ea typeface="Microsoft YaHei" panose="020B0503020204020204" pitchFamily="34" charset="-122"/>
                        </a:rPr>
                        <a:t>IDC/CCN</a:t>
                      </a:r>
                      <a:endParaRPr lang="en"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2787490"/>
                  </a:ext>
                </a:extLst>
              </a:tr>
              <a:tr h="305739">
                <a:tc vMerge="1">
                  <a:txBody>
                    <a:bodyPr/>
                    <a:lstStyle/>
                    <a:p>
                      <a:endParaRPr lang="zh-CN" altLang="en-US"/>
                    </a:p>
                  </a:txBody>
                  <a:tcPr/>
                </a:tc>
                <a:tc>
                  <a:txBody>
                    <a:bodyPr/>
                    <a:lstStyle/>
                    <a:p>
                      <a:pPr algn="l" fontAlgn="b">
                        <a:lnSpc>
                          <a:spcPct val="150000"/>
                        </a:lnSpc>
                      </a:pP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LB</a:t>
                      </a:r>
                      <a:r>
                        <a:rPr lang="zh-CN" altLang="en-US" sz="1200" b="0" i="0" u="none" strike="noStrike" dirty="0">
                          <a:solidFill>
                            <a:srgbClr val="0060F0"/>
                          </a:solidFill>
                          <a:effectLst/>
                          <a:latin typeface="Microsoft YaHei" panose="020B0503020204020204" pitchFamily="34" charset="-122"/>
                          <a:ea typeface="Microsoft YaHei" panose="020B0503020204020204" pitchFamily="34" charset="-122"/>
                        </a:rPr>
                        <a:t>绑定云函数</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9169191"/>
                  </a:ext>
                </a:extLst>
              </a:tr>
              <a:tr h="198088">
                <a:tc vMerge="1">
                  <a:txBody>
                    <a:bodyPr/>
                    <a:lstStyle/>
                    <a:p>
                      <a:endParaRPr lang="zh-CN" altLang="en-US"/>
                    </a:p>
                  </a:txBody>
                  <a:tcPr/>
                </a:tc>
                <a:tc>
                  <a:txBody>
                    <a:bodyPr/>
                    <a:lstStyle/>
                    <a:p>
                      <a:pPr algn="l" fontAlgn="b">
                        <a:lnSpc>
                          <a:spcPct val="150000"/>
                        </a:lnSpc>
                      </a:pPr>
                      <a:r>
                        <a:rPr lang="en" sz="1200" b="0" i="0" u="none" strike="noStrike" dirty="0">
                          <a:solidFill>
                            <a:srgbClr val="0060F0"/>
                          </a:solidFill>
                          <a:effectLst/>
                          <a:latin typeface="Microsoft YaHei" panose="020B0503020204020204" pitchFamily="34" charset="-122"/>
                          <a:ea typeface="Microsoft YaHei" panose="020B0503020204020204" pitchFamily="34" charset="-122"/>
                        </a:rPr>
                        <a:t>TLS1.3</a:t>
                      </a:r>
                      <a:endParaRPr lang="e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992473"/>
                  </a:ext>
                </a:extLst>
              </a:tr>
              <a:tr h="198088">
                <a:tc vMerge="1">
                  <a:txBody>
                    <a:bodyPr/>
                    <a:lstStyle/>
                    <a:p>
                      <a:endParaRPr lang="zh-CN" altLang="en-US"/>
                    </a:p>
                  </a:txBody>
                  <a:tcPr/>
                </a:tc>
                <a:tc>
                  <a:txBody>
                    <a:bodyPr/>
                    <a:lstStyle/>
                    <a:p>
                      <a:pPr algn="l" fontAlgn="b">
                        <a:lnSpc>
                          <a:spcPct val="150000"/>
                        </a:lnSpc>
                      </a:pPr>
                      <a:r>
                        <a:rPr lang="zh-CN" altLang="en-US" sz="1200" b="0" i="0" u="none" strike="noStrike" dirty="0">
                          <a:solidFill>
                            <a:srgbClr val="C00000"/>
                          </a:solidFill>
                          <a:effectLst/>
                          <a:latin typeface="Microsoft YaHei" panose="020B0503020204020204" pitchFamily="34" charset="-122"/>
                          <a:ea typeface="Microsoft YaHei" panose="020B0503020204020204" pitchFamily="34" charset="-122"/>
                        </a:rPr>
                        <a:t>七层高级路由</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en-US" altLang="zh-CN" sz="1200" b="0" i="0" u="none" strike="noStrike">
                          <a:solidFill>
                            <a:srgbClr val="000000"/>
                          </a:solidFill>
                          <a:effectLst/>
                          <a:latin typeface="Microsoft YaHei" panose="020B0503020204020204" pitchFamily="34" charset="-122"/>
                          <a:ea typeface="Microsoft YaHei" panose="020B0503020204020204" pitchFamily="34" charset="-122"/>
                        </a:rPr>
                        <a:t>×</a:t>
                      </a:r>
                      <a:endParaRPr lang="zh-CN"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259274"/>
                  </a:ext>
                </a:extLst>
              </a:tr>
              <a:tr h="198088">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商业化</a:t>
                      </a:r>
                    </a:p>
                  </a:txBody>
                  <a:tcPr marL="4349" marR="4349" marT="4349" marB="2087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C00000"/>
                          </a:solidFill>
                          <a:effectLst/>
                          <a:latin typeface="Microsoft YaHei" panose="020B0503020204020204" pitchFamily="34" charset="-122"/>
                          <a:ea typeface="Microsoft YaHei" panose="020B0503020204020204" pitchFamily="34" charset="-122"/>
                        </a:rPr>
                        <a:t>商业化</a:t>
                      </a:r>
                      <a:endPar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实例、</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LCU</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实例、</a:t>
                      </a:r>
                      <a:r>
                        <a:rPr lang="en" sz="1200" b="0" i="0" u="none" strike="noStrike">
                          <a:solidFill>
                            <a:srgbClr val="000000"/>
                          </a:solidFill>
                          <a:effectLst/>
                          <a:latin typeface="Microsoft YaHei" panose="020B0503020204020204" pitchFamily="34" charset="-122"/>
                          <a:ea typeface="Microsoft YaHei" panose="020B0503020204020204" pitchFamily="34" charset="-122"/>
                        </a:rPr>
                        <a:t>LCU、</a:t>
                      </a:r>
                      <a:r>
                        <a:rPr lang="zh-CN" altLang="en-US" sz="1200" b="0" i="0" u="none" strike="noStrike">
                          <a:solidFill>
                            <a:srgbClr val="000000"/>
                          </a:solidFill>
                          <a:effectLst/>
                          <a:latin typeface="Microsoft YaHei" panose="020B0503020204020204" pitchFamily="34" charset="-122"/>
                          <a:ea typeface="Microsoft YaHei" panose="020B0503020204020204" pitchFamily="34" charset="-122"/>
                        </a:rPr>
                        <a:t>功能版本</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pPr>
                      <a:r>
                        <a:rPr lang="zh-CN" altLang="en-US" sz="1200" b="0" i="0" u="none" strike="noStrike" dirty="0">
                          <a:solidFill>
                            <a:srgbClr val="000000"/>
                          </a:solidFill>
                          <a:effectLst/>
                          <a:latin typeface="Microsoft YaHei" panose="020B0503020204020204" pitchFamily="34" charset="-122"/>
                          <a:ea typeface="Microsoft YaHei" panose="020B0503020204020204" pitchFamily="34" charset="-122"/>
                        </a:rPr>
                        <a:t>实例、</a:t>
                      </a:r>
                      <a:r>
                        <a:rPr lang="en" sz="1200" b="0" i="0" u="none" strike="noStrike" dirty="0">
                          <a:solidFill>
                            <a:srgbClr val="000000"/>
                          </a:solidFill>
                          <a:effectLst/>
                          <a:latin typeface="Microsoft YaHei" panose="020B0503020204020204" pitchFamily="34" charset="-122"/>
                          <a:ea typeface="Microsoft YaHei" panose="020B0503020204020204" pitchFamily="34" charset="-122"/>
                        </a:rPr>
                        <a:t>LCU</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0220538"/>
                  </a:ext>
                </a:extLst>
              </a:tr>
            </a:tbl>
          </a:graphicData>
        </a:graphic>
      </p:graphicFrame>
      <p:grpSp>
        <p:nvGrpSpPr>
          <p:cNvPr id="6" name="组合 5">
            <a:extLst>
              <a:ext uri="{FF2B5EF4-FFF2-40B4-BE49-F238E27FC236}">
                <a16:creationId xmlns:a16="http://schemas.microsoft.com/office/drawing/2014/main" id="{90D42507-3E8A-E246-9DD7-3780E18C6F82}"/>
              </a:ext>
            </a:extLst>
          </p:cNvPr>
          <p:cNvGrpSpPr/>
          <p:nvPr/>
        </p:nvGrpSpPr>
        <p:grpSpPr>
          <a:xfrm>
            <a:off x="226487" y="1189485"/>
            <a:ext cx="3917241" cy="2887902"/>
            <a:chOff x="7152736" y="2532787"/>
            <a:chExt cx="4152593" cy="2887902"/>
          </a:xfrm>
        </p:grpSpPr>
        <p:sp>
          <p:nvSpPr>
            <p:cNvPr id="7" name="月系成眼青布作，界于记对际写，照杨东当名。 解厂拉九自民保，计议众制立他有。…">
              <a:extLst>
                <a:ext uri="{FF2B5EF4-FFF2-40B4-BE49-F238E27FC236}">
                  <a16:creationId xmlns:a16="http://schemas.microsoft.com/office/drawing/2014/main" id="{34CE546C-8501-6B41-945A-65C1A6D546B5}"/>
                </a:ext>
              </a:extLst>
            </p:cNvPr>
            <p:cNvSpPr txBox="1"/>
            <p:nvPr/>
          </p:nvSpPr>
          <p:spPr>
            <a:xfrm>
              <a:off x="7604151" y="2960335"/>
              <a:ext cx="3701178" cy="2460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超大规模：</a:t>
              </a:r>
              <a:r>
                <a:rPr lang="zh-CN" altLang="en-US" sz="1200" b="0" dirty="0">
                  <a:latin typeface="微软雅黑" panose="020B0503020204020204" pitchFamily="34" charset="-122"/>
                  <a:ea typeface="微软雅黑" panose="020B0503020204020204" pitchFamily="34" charset="-122"/>
                  <a:sym typeface="PingFang SC Regular"/>
                </a:rPr>
                <a:t>腾讯自研业务腾讯会议、王者荣耀、微信等都在</a:t>
              </a:r>
              <a:r>
                <a:rPr lang="en-US" altLang="zh-CN" sz="1200" b="0" dirty="0">
                  <a:latin typeface="微软雅黑" panose="020B0503020204020204" pitchFamily="34" charset="-122"/>
                  <a:ea typeface="微软雅黑" panose="020B0503020204020204" pitchFamily="34" charset="-122"/>
                  <a:sym typeface="PingFang SC Regular"/>
                </a:rPr>
                <a:t>CLB</a:t>
              </a:r>
              <a:r>
                <a:rPr lang="zh-CN" altLang="en-US" sz="1200" b="0" dirty="0">
                  <a:latin typeface="微软雅黑" panose="020B0503020204020204" pitchFamily="34" charset="-122"/>
                  <a:ea typeface="微软雅黑" panose="020B0503020204020204" pitchFamily="34" charset="-122"/>
                  <a:sym typeface="PingFang SC Regular"/>
                </a:rPr>
                <a:t>上，经过大规模验证</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超强性能：</a:t>
              </a:r>
              <a:r>
                <a:rPr lang="zh-CN" altLang="en-US" sz="1200" dirty="0">
                  <a:latin typeface="微软雅黑" panose="020B0503020204020204" pitchFamily="34" charset="-122"/>
                  <a:ea typeface="微软雅黑" panose="020B0503020204020204" pitchFamily="34" charset="-122"/>
                  <a:sym typeface="PingFang SC Regular"/>
                </a:rPr>
                <a:t>单集群支持</a:t>
              </a:r>
              <a:r>
                <a:rPr lang="en-US" altLang="zh-CN" sz="1200" dirty="0">
                  <a:latin typeface="微软雅黑" panose="020B0503020204020204" pitchFamily="34" charset="-122"/>
                  <a:ea typeface="微软雅黑" panose="020B0503020204020204" pitchFamily="34" charset="-122"/>
                  <a:sym typeface="PingFang SC Regular"/>
                </a:rPr>
                <a:t>320Gbps</a:t>
              </a:r>
              <a:r>
                <a:rPr lang="zh-CN" altLang="en-US" sz="1200" dirty="0">
                  <a:latin typeface="微软雅黑" panose="020B0503020204020204" pitchFamily="34" charset="-122"/>
                  <a:ea typeface="微软雅黑" panose="020B0503020204020204" pitchFamily="34" charset="-122"/>
                  <a:sym typeface="PingFang SC Regular"/>
                </a:rPr>
                <a:t>带宽，</a:t>
              </a:r>
              <a:r>
                <a:rPr lang="en-US" altLang="zh-CN" sz="1200" dirty="0">
                  <a:latin typeface="微软雅黑" panose="020B0503020204020204" pitchFamily="34" charset="-122"/>
                  <a:ea typeface="微软雅黑" panose="020B0503020204020204" pitchFamily="34" charset="-122"/>
                  <a:sym typeface="PingFang SC Regular"/>
                </a:rPr>
                <a:t>170w+QPS</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1.2</a:t>
              </a:r>
              <a:r>
                <a:rPr lang="zh-CN" altLang="en-US" sz="1200" dirty="0">
                  <a:latin typeface="微软雅黑" panose="020B0503020204020204" pitchFamily="34" charset="-122"/>
                  <a:ea typeface="微软雅黑" panose="020B0503020204020204" pitchFamily="34" charset="-122"/>
                  <a:sym typeface="PingFang SC Regular"/>
                </a:rPr>
                <a:t>亿连接数</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超多协议支持：</a:t>
              </a:r>
              <a:r>
                <a:rPr lang="zh-CN" altLang="en-US" sz="1200" dirty="0">
                  <a:latin typeface="微软雅黑" panose="020B0503020204020204" pitchFamily="34" charset="-122"/>
                  <a:ea typeface="微软雅黑" panose="020B0503020204020204" pitchFamily="34" charset="-122"/>
                  <a:sym typeface="PingFang SC Regular"/>
                </a:rPr>
                <a:t>通用四七层</a:t>
              </a:r>
              <a:r>
                <a:rPr lang="en-US" altLang="zh-CN" sz="1200" dirty="0">
                  <a:latin typeface="微软雅黑" panose="020B0503020204020204" pitchFamily="34" charset="-122"/>
                  <a:ea typeface="微软雅黑" panose="020B0503020204020204" pitchFamily="34" charset="-122"/>
                  <a:sym typeface="PingFang SC Regular"/>
                </a:rPr>
                <a:t>TCP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UDP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HTTPS</a:t>
              </a:r>
              <a:r>
                <a:rPr lang="zh-CN" altLang="en-US" sz="1200" dirty="0">
                  <a:latin typeface="微软雅黑" panose="020B0503020204020204" pitchFamily="34" charset="-122"/>
                  <a:ea typeface="微软雅黑" panose="020B0503020204020204" pitchFamily="34" charset="-122"/>
                  <a:sym typeface="PingFang SC Regular"/>
                </a:rPr>
                <a:t>之外，还支持</a:t>
              </a:r>
              <a:r>
                <a:rPr lang="en-US" altLang="zh-CN" sz="1200" dirty="0">
                  <a:latin typeface="微软雅黑" panose="020B0503020204020204" pitchFamily="34" charset="-122"/>
                  <a:ea typeface="微软雅黑" panose="020B0503020204020204" pitchFamily="34" charset="-122"/>
                  <a:sym typeface="PingFang SC Regular"/>
                </a:rPr>
                <a:t>TCP</a:t>
              </a:r>
              <a:r>
                <a:rPr lang="zh-CN" altLang="en-US" sz="1200" dirty="0">
                  <a:latin typeface="微软雅黑" panose="020B0503020204020204" pitchFamily="34" charset="-122"/>
                  <a:ea typeface="微软雅黑" panose="020B0503020204020204" pitchFamily="34" charset="-122"/>
                  <a:sym typeface="PingFang SC Regular"/>
                </a:rPr>
                <a:t> </a:t>
              </a:r>
              <a:r>
                <a:rPr lang="en-US" altLang="zh-CN" sz="1200" dirty="0">
                  <a:latin typeface="微软雅黑" panose="020B0503020204020204" pitchFamily="34" charset="-122"/>
                  <a:ea typeface="微软雅黑" panose="020B0503020204020204" pitchFamily="34" charset="-122"/>
                  <a:sym typeface="PingFang SC Regular"/>
                </a:rPr>
                <a:t>SSL</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HTTP3</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QUIC</a:t>
              </a:r>
              <a:r>
                <a:rPr lang="zh-CN" altLang="en-US" sz="1200" dirty="0">
                  <a:latin typeface="微软雅黑" panose="020B0503020204020204" pitchFamily="34" charset="-122"/>
                  <a:ea typeface="微软雅黑" panose="020B0503020204020204" pitchFamily="34" charset="-122"/>
                  <a:sym typeface="PingFang SC Regular"/>
                </a:rPr>
                <a:t>监听器等</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超广后端类型：</a:t>
              </a:r>
              <a:r>
                <a:rPr lang="en-US" altLang="zh-CN" sz="1200" dirty="0">
                  <a:latin typeface="微软雅黑" panose="020B0503020204020204" pitchFamily="34" charset="-122"/>
                  <a:ea typeface="微软雅黑" panose="020B0503020204020204" pitchFamily="34" charset="-122"/>
                  <a:sym typeface="PingFang SC Regular"/>
                </a:rPr>
                <a:t>CVM</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ENI</a:t>
              </a:r>
              <a:r>
                <a:rPr lang="zh-CN" altLang="en-US" sz="1200" dirty="0">
                  <a:latin typeface="微软雅黑" panose="020B0503020204020204" pitchFamily="34" charset="-122"/>
                  <a:ea typeface="微软雅黑" panose="020B0503020204020204" pitchFamily="34" charset="-122"/>
                  <a:sym typeface="PingFang SC Regular"/>
                </a:rPr>
                <a:t>、跨</a:t>
              </a:r>
              <a:r>
                <a:rPr lang="en-US" altLang="zh-CN" sz="1200" dirty="0">
                  <a:latin typeface="微软雅黑" panose="020B0503020204020204" pitchFamily="34" charset="-122"/>
                  <a:ea typeface="微软雅黑" panose="020B0503020204020204" pitchFamily="34" charset="-122"/>
                  <a:sym typeface="PingFang SC Regular"/>
                </a:rPr>
                <a:t>VPC</a:t>
              </a:r>
              <a:r>
                <a:rPr lang="zh-CN" altLang="en-US" sz="1200" dirty="0">
                  <a:latin typeface="微软雅黑" panose="020B0503020204020204" pitchFamily="34" charset="-122"/>
                  <a:ea typeface="微软雅黑" panose="020B0503020204020204" pitchFamily="34" charset="-122"/>
                  <a:sym typeface="PingFang SC Regular"/>
                </a:rPr>
                <a:t>的服务器、</a:t>
              </a:r>
              <a:r>
                <a:rPr lang="en-US" altLang="zh-CN" sz="1200" dirty="0">
                  <a:latin typeface="微软雅黑" panose="020B0503020204020204" pitchFamily="34" charset="-122"/>
                  <a:ea typeface="微软雅黑" panose="020B0503020204020204" pitchFamily="34" charset="-122"/>
                  <a:sym typeface="PingFang SC Regular"/>
                </a:rPr>
                <a:t>IDC</a:t>
              </a:r>
              <a:r>
                <a:rPr lang="zh-CN" altLang="en-US" sz="1200" dirty="0">
                  <a:latin typeface="微软雅黑" panose="020B0503020204020204" pitchFamily="34" charset="-122"/>
                  <a:ea typeface="微软雅黑" panose="020B0503020204020204" pitchFamily="34" charset="-122"/>
                  <a:sym typeface="PingFang SC Regular"/>
                </a:rPr>
                <a:t>内服务器、云函数</a:t>
              </a:r>
              <a:endParaRPr lang="zh-CN" altLang="en-US" sz="1200" b="0" dirty="0">
                <a:latin typeface="微软雅黑" panose="020B0503020204020204" pitchFamily="34" charset="-122"/>
                <a:ea typeface="微软雅黑" panose="020B0503020204020204" pitchFamily="34" charset="-122"/>
                <a:sym typeface="PingFang SC Regular"/>
              </a:endParaRPr>
            </a:p>
          </p:txBody>
        </p:sp>
        <p:sp>
          <p:nvSpPr>
            <p:cNvPr id="8" name="标题文本一">
              <a:extLst>
                <a:ext uri="{FF2B5EF4-FFF2-40B4-BE49-F238E27FC236}">
                  <a16:creationId xmlns:a16="http://schemas.microsoft.com/office/drawing/2014/main" id="{6BB1BCA2-5C9E-7D49-A7FC-0C4278899BBD}"/>
                </a:ext>
              </a:extLst>
            </p:cNvPr>
            <p:cNvSpPr txBox="1"/>
            <p:nvPr/>
          </p:nvSpPr>
          <p:spPr>
            <a:xfrm>
              <a:off x="7152736" y="2532787"/>
              <a:ext cx="1359450"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突出优势</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grpSp>
        <p:nvGrpSpPr>
          <p:cNvPr id="9" name="组合 8">
            <a:extLst>
              <a:ext uri="{FF2B5EF4-FFF2-40B4-BE49-F238E27FC236}">
                <a16:creationId xmlns:a16="http://schemas.microsoft.com/office/drawing/2014/main" id="{1E7D9185-77D1-0E41-9FC4-5BAFE23AD693}"/>
              </a:ext>
            </a:extLst>
          </p:cNvPr>
          <p:cNvGrpSpPr/>
          <p:nvPr/>
        </p:nvGrpSpPr>
        <p:grpSpPr>
          <a:xfrm>
            <a:off x="226487" y="4284112"/>
            <a:ext cx="3917241" cy="2056905"/>
            <a:chOff x="7152736" y="2532787"/>
            <a:chExt cx="4152593" cy="2056905"/>
          </a:xfrm>
        </p:grpSpPr>
        <p:sp>
          <p:nvSpPr>
            <p:cNvPr id="10" name="月系成眼青布作，界于记对际写，照杨东当名。 解厂拉九自民保，计议众制立他有。…">
              <a:extLst>
                <a:ext uri="{FF2B5EF4-FFF2-40B4-BE49-F238E27FC236}">
                  <a16:creationId xmlns:a16="http://schemas.microsoft.com/office/drawing/2014/main" id="{7A20DD8D-F608-C344-885C-FF19D3B02E97}"/>
                </a:ext>
              </a:extLst>
            </p:cNvPr>
            <p:cNvSpPr txBox="1"/>
            <p:nvPr/>
          </p:nvSpPr>
          <p:spPr>
            <a:xfrm>
              <a:off x="7604151" y="2960335"/>
              <a:ext cx="3701178" cy="162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1" dirty="0">
                  <a:latin typeface="微软雅黑" panose="020B0503020204020204" pitchFamily="34" charset="-122"/>
                  <a:ea typeface="微软雅黑" panose="020B0503020204020204" pitchFamily="34" charset="-122"/>
                  <a:sym typeface="PingFang SC Regular"/>
                </a:rPr>
                <a:t>SLA</a:t>
              </a:r>
              <a:r>
                <a:rPr lang="zh-CN" altLang="en-US" sz="1200" b="1" dirty="0">
                  <a:latin typeface="微软雅黑" panose="020B0503020204020204" pitchFamily="34" charset="-122"/>
                  <a:ea typeface="微软雅黑" panose="020B0503020204020204" pitchFamily="34" charset="-122"/>
                  <a:sym typeface="PingFang SC Regular"/>
                </a:rPr>
                <a:t>：</a:t>
              </a:r>
              <a:r>
                <a:rPr lang="zh-CN" altLang="en-US" sz="1200" dirty="0">
                  <a:latin typeface="微软雅黑" panose="020B0503020204020204" pitchFamily="34" charset="-122"/>
                  <a:ea typeface="微软雅黑" panose="020B0503020204020204" pitchFamily="34" charset="-122"/>
                  <a:sym typeface="PingFang SC Regular"/>
                </a:rPr>
                <a:t>腾讯云</a:t>
              </a:r>
              <a:r>
                <a:rPr lang="en-US" altLang="zh-CN" sz="1200" dirty="0">
                  <a:latin typeface="微软雅黑" panose="020B0503020204020204" pitchFamily="34" charset="-122"/>
                  <a:ea typeface="微软雅黑" panose="020B0503020204020204" pitchFamily="34" charset="-122"/>
                  <a:sym typeface="PingFang SC Regular"/>
                </a:rPr>
                <a:t>99.95%</a:t>
              </a:r>
              <a:r>
                <a:rPr lang="zh-CN" altLang="en-US" sz="1200" dirty="0">
                  <a:latin typeface="微软雅黑" panose="020B0503020204020204" pitchFamily="34" charset="-122"/>
                  <a:ea typeface="微软雅黑" panose="020B0503020204020204" pitchFamily="34" charset="-122"/>
                  <a:sym typeface="PingFang SC Regular"/>
                </a:rPr>
                <a:t>，阿里云多</a:t>
              </a:r>
              <a:r>
                <a:rPr lang="en-US" altLang="zh-CN" sz="1200" dirty="0">
                  <a:latin typeface="微软雅黑" panose="020B0503020204020204" pitchFamily="34" charset="-122"/>
                  <a:ea typeface="微软雅黑" panose="020B0503020204020204" pitchFamily="34" charset="-122"/>
                  <a:sym typeface="PingFang SC Regular"/>
                </a:rPr>
                <a:t>AZ</a:t>
              </a:r>
              <a:r>
                <a:rPr lang="zh-CN" altLang="en-US" sz="1200" dirty="0">
                  <a:latin typeface="微软雅黑" panose="020B0503020204020204" pitchFamily="34" charset="-122"/>
                  <a:ea typeface="微软雅黑" panose="020B0503020204020204" pitchFamily="34" charset="-122"/>
                  <a:sym typeface="PingFang SC Regular"/>
                </a:rPr>
                <a:t>的</a:t>
              </a:r>
              <a:r>
                <a:rPr lang="en-US" altLang="zh-CN" sz="1200" dirty="0">
                  <a:latin typeface="微软雅黑" panose="020B0503020204020204" pitchFamily="34" charset="-122"/>
                  <a:ea typeface="微软雅黑" panose="020B0503020204020204" pitchFamily="34" charset="-122"/>
                  <a:sym typeface="PingFang SC Regular"/>
                </a:rPr>
                <a:t>ALB</a:t>
              </a:r>
              <a:r>
                <a:rPr lang="zh-CN" altLang="en-US" sz="1200" dirty="0">
                  <a:latin typeface="微软雅黑" panose="020B0503020204020204" pitchFamily="34" charset="-122"/>
                  <a:ea typeface="微软雅黑" panose="020B0503020204020204" pitchFamily="34" charset="-122"/>
                  <a:sym typeface="PingFang SC Regular"/>
                </a:rPr>
                <a:t> </a:t>
              </a:r>
              <a:r>
                <a:rPr lang="en-US" altLang="zh-CN" sz="1200" dirty="0">
                  <a:latin typeface="微软雅黑" panose="020B0503020204020204" pitchFamily="34" charset="-122"/>
                  <a:ea typeface="微软雅黑" panose="020B0503020204020204" pitchFamily="34" charset="-122"/>
                  <a:sym typeface="PingFang SC Regular"/>
                </a:rPr>
                <a:t>99.995%——SLA</a:t>
              </a:r>
              <a:r>
                <a:rPr lang="zh-CN" altLang="en-US" sz="1200" dirty="0">
                  <a:latin typeface="微软雅黑" panose="020B0503020204020204" pitchFamily="34" charset="-122"/>
                  <a:ea typeface="微软雅黑" panose="020B0503020204020204" pitchFamily="34" charset="-122"/>
                  <a:sym typeface="PingFang SC Regular"/>
                </a:rPr>
                <a:t>主要与故障时的赔偿有关，阿里针对不同类型的</a:t>
              </a:r>
              <a:r>
                <a:rPr lang="en-US" altLang="zh-CN" sz="1200" dirty="0">
                  <a:latin typeface="微软雅黑" panose="020B0503020204020204" pitchFamily="34" charset="-122"/>
                  <a:ea typeface="微软雅黑" panose="020B0503020204020204" pitchFamily="34" charset="-122"/>
                  <a:sym typeface="PingFang SC Regular"/>
                </a:rPr>
                <a:t>LB</a:t>
              </a:r>
              <a:r>
                <a:rPr lang="zh-CN" altLang="en-US" sz="1200" dirty="0">
                  <a:latin typeface="微软雅黑" panose="020B0503020204020204" pitchFamily="34" charset="-122"/>
                  <a:ea typeface="微软雅黑" panose="020B0503020204020204" pitchFamily="34" charset="-122"/>
                  <a:sym typeface="PingFang SC Regular"/>
                </a:rPr>
                <a:t>做了</a:t>
              </a:r>
              <a:r>
                <a:rPr lang="en-US" altLang="zh-CN" sz="1200" dirty="0">
                  <a:latin typeface="微软雅黑" panose="020B0503020204020204" pitchFamily="34" charset="-122"/>
                  <a:ea typeface="微软雅黑" panose="020B0503020204020204" pitchFamily="34" charset="-122"/>
                  <a:sym typeface="PingFang SC Regular"/>
                </a:rPr>
                <a:t>SLA</a:t>
              </a:r>
              <a:r>
                <a:rPr lang="zh-CN" altLang="en-US" sz="1200" dirty="0">
                  <a:latin typeface="微软雅黑" panose="020B0503020204020204" pitchFamily="34" charset="-122"/>
                  <a:ea typeface="微软雅黑" panose="020B0503020204020204" pitchFamily="34" charset="-122"/>
                  <a:sym typeface="PingFang SC Regular"/>
                </a:rPr>
                <a:t>的分层分级</a:t>
              </a:r>
              <a:endParaRPr lang="en-US" altLang="zh-CN" sz="1200" b="0" dirty="0">
                <a:latin typeface="微软雅黑" panose="020B0503020204020204" pitchFamily="34" charset="-122"/>
                <a:ea typeface="微软雅黑" panose="020B0503020204020204" pitchFamily="34" charset="-122"/>
                <a:sym typeface="PingFang SC Regular"/>
              </a:endParaRPr>
            </a:p>
            <a:p>
              <a:pPr marL="127006" indent="-127006" algn="l"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七层高级路由：</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不支持，阿里、</a:t>
              </a:r>
              <a:r>
                <a:rPr lang="en-US" altLang="zh-CN" sz="1200" dirty="0">
                  <a:latin typeface="微软雅黑" panose="020B0503020204020204" pitchFamily="34" charset="-122"/>
                  <a:ea typeface="微软雅黑" panose="020B0503020204020204" pitchFamily="34" charset="-122"/>
                  <a:sym typeface="PingFang SC Regular"/>
                </a:rPr>
                <a:t>AWS</a:t>
              </a:r>
              <a:r>
                <a:rPr lang="zh-CN" altLang="en-US" sz="1200" dirty="0">
                  <a:latin typeface="微软雅黑" panose="020B0503020204020204" pitchFamily="34" charset="-122"/>
                  <a:ea typeface="微软雅黑" panose="020B0503020204020204" pitchFamily="34" charset="-122"/>
                  <a:sym typeface="PingFang SC Regular"/>
                </a:rPr>
                <a:t>、华为均支持</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后续有规划支持，可根据业务具体需求评估支持时间</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12" name="标题文本一">
              <a:extLst>
                <a:ext uri="{FF2B5EF4-FFF2-40B4-BE49-F238E27FC236}">
                  <a16:creationId xmlns:a16="http://schemas.microsoft.com/office/drawing/2014/main" id="{8AD3ED31-A7C6-854E-82E8-B5FE7F5F8CD9}"/>
                </a:ext>
              </a:extLst>
            </p:cNvPr>
            <p:cNvSpPr txBox="1"/>
            <p:nvPr/>
          </p:nvSpPr>
          <p:spPr>
            <a:xfrm>
              <a:off x="7152736" y="2532787"/>
              <a:ext cx="1359450"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规避劣势</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spTree>
    <p:extLst>
      <p:ext uri="{BB962C8B-B14F-4D97-AF65-F5344CB8AC3E}">
        <p14:creationId xmlns:p14="http://schemas.microsoft.com/office/powerpoint/2010/main" val="228375720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演进路线</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a:extLst>
              <a:ext uri="{FF2B5EF4-FFF2-40B4-BE49-F238E27FC236}">
                <a16:creationId xmlns:a16="http://schemas.microsoft.com/office/drawing/2014/main" id="{B76BEEFF-4D97-AF4E-8AA4-363F8BE876CD}"/>
              </a:ext>
            </a:extLst>
          </p:cNvPr>
          <p:cNvSpPr>
            <a:spLocks noGrp="1"/>
          </p:cNvSpPr>
          <p:nvPr>
            <p:ph type="sldNum" sz="quarter" idx="10"/>
          </p:nvPr>
        </p:nvSpPr>
        <p:spPr/>
        <p:txBody>
          <a:bodyPr/>
          <a:lstStyle/>
          <a:p>
            <a:pPr algn="ctr" defTabSz="412709" hangingPunct="0"/>
            <a:fld id="{86CB4B4D-7CA3-9044-876B-883B54F8677D}" type="slidenum">
              <a:rPr lang="en-US" altLang="zh-CN" kern="0">
                <a:solidFill>
                  <a:srgbClr val="000000"/>
                </a:solidFill>
              </a:rPr>
              <a:pPr algn="ctr" defTabSz="412709" hangingPunct="0"/>
              <a:t>27</a:t>
            </a:fld>
            <a:endParaRPr lang="zh-CN" altLang="en-US" kern="0" dirty="0">
              <a:solidFill>
                <a:srgbClr val="000000"/>
              </a:solidFill>
            </a:endParaRPr>
          </a:p>
        </p:txBody>
      </p:sp>
      <p:sp>
        <p:nvSpPr>
          <p:cNvPr id="27" name="标题文本">
            <a:extLst>
              <a:ext uri="{FF2B5EF4-FFF2-40B4-BE49-F238E27FC236}">
                <a16:creationId xmlns:a16="http://schemas.microsoft.com/office/drawing/2014/main" id="{C6BCCE5A-EA94-6143-AD14-F479F2094C5D}"/>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228577" hangingPunct="0">
              <a:defRPr/>
            </a:pPr>
            <a:r>
              <a:rPr lang="zh-CN" altLang="en-US" sz="3001" kern="0" dirty="0">
                <a:solidFill>
                  <a:srgbClr val="000000"/>
                </a:solidFill>
                <a:latin typeface="腾讯体 W7"/>
                <a:ea typeface="腾讯体 W7"/>
              </a:rPr>
              <a:t>演进路线</a:t>
            </a:r>
            <a:endParaRPr sz="3001" kern="0" dirty="0">
              <a:solidFill>
                <a:srgbClr val="000000"/>
              </a:solidFill>
              <a:latin typeface="腾讯体 W7"/>
              <a:ea typeface="腾讯体 W7"/>
            </a:endParaRPr>
          </a:p>
        </p:txBody>
      </p:sp>
      <p:sp>
        <p:nvSpPr>
          <p:cNvPr id="7" name="线条">
            <a:extLst>
              <a:ext uri="{FF2B5EF4-FFF2-40B4-BE49-F238E27FC236}">
                <a16:creationId xmlns:a16="http://schemas.microsoft.com/office/drawing/2014/main" id="{BBB00E92-5688-864A-88E8-710B477EC98C}"/>
              </a:ext>
            </a:extLst>
          </p:cNvPr>
          <p:cNvSpPr/>
          <p:nvPr/>
        </p:nvSpPr>
        <p:spPr>
          <a:xfrm>
            <a:off x="509100" y="3482888"/>
            <a:ext cx="11407886" cy="0"/>
          </a:xfrm>
          <a:prstGeom prst="line">
            <a:avLst/>
          </a:prstGeom>
          <a:ln w="63500">
            <a:solidFill>
              <a:schemeClr val="tx2">
                <a:alpha val="50000"/>
              </a:schemeClr>
            </a:solidFill>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grpSp>
        <p:nvGrpSpPr>
          <p:cNvPr id="5" name="组合 4">
            <a:extLst>
              <a:ext uri="{FF2B5EF4-FFF2-40B4-BE49-F238E27FC236}">
                <a16:creationId xmlns:a16="http://schemas.microsoft.com/office/drawing/2014/main" id="{2479163D-1000-E940-A530-27AC5B9B8685}"/>
              </a:ext>
            </a:extLst>
          </p:cNvPr>
          <p:cNvGrpSpPr/>
          <p:nvPr/>
        </p:nvGrpSpPr>
        <p:grpSpPr>
          <a:xfrm>
            <a:off x="1382064" y="2552453"/>
            <a:ext cx="2039293" cy="2737775"/>
            <a:chOff x="1916867" y="2552453"/>
            <a:chExt cx="2039293" cy="2737775"/>
          </a:xfrm>
        </p:grpSpPr>
        <p:sp>
          <p:nvSpPr>
            <p:cNvPr id="10" name="圆形">
              <a:extLst>
                <a:ext uri="{FF2B5EF4-FFF2-40B4-BE49-F238E27FC236}">
                  <a16:creationId xmlns:a16="http://schemas.microsoft.com/office/drawing/2014/main" id="{BA972B02-3CBF-2944-A61F-E37BE9EF585B}"/>
                </a:ext>
              </a:extLst>
            </p:cNvPr>
            <p:cNvSpPr/>
            <p:nvPr/>
          </p:nvSpPr>
          <p:spPr>
            <a:xfrm>
              <a:off x="2880209" y="3473017"/>
              <a:ext cx="112606" cy="112606"/>
            </a:xfrm>
            <a:prstGeom prst="ellipse">
              <a:avLst/>
            </a:prstGeom>
            <a:solidFill>
              <a:srgbClr val="FFFFFF"/>
            </a:solidFill>
            <a:ln w="38100">
              <a:solidFill>
                <a:schemeClr val="accent1"/>
              </a:solidFill>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sp>
          <p:nvSpPr>
            <p:cNvPr id="11" name="圆形">
              <a:extLst>
                <a:ext uri="{FF2B5EF4-FFF2-40B4-BE49-F238E27FC236}">
                  <a16:creationId xmlns:a16="http://schemas.microsoft.com/office/drawing/2014/main" id="{4084B7C4-616A-C441-9C7E-F81393E8FC4F}"/>
                </a:ext>
              </a:extLst>
            </p:cNvPr>
            <p:cNvSpPr/>
            <p:nvPr/>
          </p:nvSpPr>
          <p:spPr>
            <a:xfrm>
              <a:off x="2555561" y="2552453"/>
              <a:ext cx="761902" cy="761902"/>
            </a:xfrm>
            <a:prstGeom prst="ellipse">
              <a:avLst/>
            </a:prstGeom>
            <a:solidFill>
              <a:schemeClr val="accent1"/>
            </a:solidFill>
            <a:ln w="12700">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cxnSp>
          <p:nvCxnSpPr>
            <p:cNvPr id="16" name="直线连接符 15">
              <a:extLst>
                <a:ext uri="{FF2B5EF4-FFF2-40B4-BE49-F238E27FC236}">
                  <a16:creationId xmlns:a16="http://schemas.microsoft.com/office/drawing/2014/main" id="{CBDA42E2-4479-414B-8F29-E905B3E83946}"/>
                </a:ext>
              </a:extLst>
            </p:cNvPr>
            <p:cNvCxnSpPr/>
            <p:nvPr/>
          </p:nvCxnSpPr>
          <p:spPr>
            <a:xfrm>
              <a:off x="2936511" y="3240940"/>
              <a:ext cx="0" cy="242856"/>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22" name="标题文本一">
              <a:extLst>
                <a:ext uri="{FF2B5EF4-FFF2-40B4-BE49-F238E27FC236}">
                  <a16:creationId xmlns:a16="http://schemas.microsoft.com/office/drawing/2014/main" id="{2E893A4C-DBA0-1B4C-B90F-ACCE4AD96A93}"/>
                </a:ext>
              </a:extLst>
            </p:cNvPr>
            <p:cNvSpPr txBox="1"/>
            <p:nvPr/>
          </p:nvSpPr>
          <p:spPr>
            <a:xfrm>
              <a:off x="2103224" y="3792954"/>
              <a:ext cx="1176604" cy="327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lvl="1" defTabSz="228589">
                <a:lnSpc>
                  <a:spcPct val="150000"/>
                </a:lnSpc>
                <a:defRPr b="0">
                  <a:solidFill>
                    <a:schemeClr val="accent1">
                      <a:hueOff val="848127"/>
                      <a:lumOff val="-2947"/>
                    </a:schemeClr>
                  </a:solidFill>
                  <a:latin typeface="+mn-lt"/>
                  <a:ea typeface="+mn-ea"/>
                  <a:cs typeface="+mn-cs"/>
                  <a:sym typeface="腾讯体 W7"/>
                </a:defRPr>
              </a:pPr>
              <a:r>
                <a:rPr lang="en-US" altLang="zh-CN" sz="1600" dirty="0">
                  <a:solidFill>
                    <a:schemeClr val="tx2"/>
                  </a:solidFill>
                </a:rPr>
                <a:t>22</a:t>
              </a:r>
              <a:r>
                <a:rPr lang="zh-CN" altLang="en-US" sz="1600" dirty="0">
                  <a:solidFill>
                    <a:schemeClr val="tx2"/>
                  </a:solidFill>
                </a:rPr>
                <a:t>年</a:t>
              </a:r>
              <a:r>
                <a:rPr lang="en-US" altLang="zh-CN" sz="1600" dirty="0">
                  <a:solidFill>
                    <a:schemeClr val="tx2"/>
                  </a:solidFill>
                </a:rPr>
                <a:t>Q2</a:t>
              </a:r>
              <a:endParaRPr sz="1600" dirty="0">
                <a:solidFill>
                  <a:schemeClr val="tx2"/>
                </a:solidFill>
              </a:endParaRPr>
            </a:p>
          </p:txBody>
        </p:sp>
        <p:sp>
          <p:nvSpPr>
            <p:cNvPr id="23" name="此处为内容描述文本，文本字体选用微软雅黑，字号20磅，字重Regular，颜色色值为#000000，行距为1.5倍。">
              <a:extLst>
                <a:ext uri="{FF2B5EF4-FFF2-40B4-BE49-F238E27FC236}">
                  <a16:creationId xmlns:a16="http://schemas.microsoft.com/office/drawing/2014/main" id="{54DBC7D8-CA00-9A45-A127-B24A2369AF4B}"/>
                </a:ext>
              </a:extLst>
            </p:cNvPr>
            <p:cNvSpPr txBox="1"/>
            <p:nvPr/>
          </p:nvSpPr>
          <p:spPr>
            <a:xfrm>
              <a:off x="1916867" y="4214869"/>
              <a:ext cx="2039293" cy="1075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全局接入</a:t>
              </a:r>
              <a:r>
                <a:rPr lang="en-US" altLang="zh-CN" sz="1200" dirty="0">
                  <a:latin typeface="Microsoft YaHei" panose="020B0503020204020204" pitchFamily="34" charset="-122"/>
                  <a:ea typeface="Microsoft YaHei" panose="020B0503020204020204" pitchFamily="34" charset="-122"/>
                </a:rPr>
                <a:t>GA</a:t>
              </a:r>
              <a:r>
                <a:rPr lang="zh-CN" altLang="en-US" sz="1200" dirty="0">
                  <a:latin typeface="Microsoft YaHei" panose="020B0503020204020204" pitchFamily="34" charset="-122"/>
                  <a:ea typeface="Microsoft YaHei" panose="020B0503020204020204" pitchFamily="34" charset="-122"/>
                </a:rPr>
                <a:t>：具备智能调度、智能容灾、全网就近接入的高弹性负载均衡服务</a:t>
              </a:r>
              <a:endParaRPr lang="en-US" altLang="zh-CN" sz="1200"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CLB</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LCU</a:t>
              </a:r>
              <a:r>
                <a:rPr lang="zh-CN" altLang="en-US" sz="1200" dirty="0">
                  <a:latin typeface="Microsoft YaHei" panose="020B0503020204020204" pitchFamily="34" charset="-122"/>
                  <a:ea typeface="Microsoft YaHei" panose="020B0503020204020204" pitchFamily="34" charset="-122"/>
                </a:rPr>
                <a:t>资源包</a:t>
              </a:r>
              <a:endParaRPr lang="en-US" altLang="zh-CN" sz="1200" dirty="0">
                <a:latin typeface="Microsoft YaHei" panose="020B0503020204020204" pitchFamily="34" charset="-122"/>
                <a:ea typeface="Microsoft YaHei" panose="020B0503020204020204" pitchFamily="34" charset="-122"/>
              </a:endParaRPr>
            </a:p>
          </p:txBody>
        </p:sp>
        <p:pic>
          <p:nvPicPr>
            <p:cNvPr id="31" name="图形 30">
              <a:extLst>
                <a:ext uri="{FF2B5EF4-FFF2-40B4-BE49-F238E27FC236}">
                  <a16:creationId xmlns:a16="http://schemas.microsoft.com/office/drawing/2014/main" id="{6CF59149-5D1D-BC44-8EA5-DEA6E4688BBE}"/>
                </a:ext>
              </a:extLst>
            </p:cNvPr>
            <p:cNvPicPr preferRelativeResize="0">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9191" y="2709299"/>
              <a:ext cx="401785" cy="439143"/>
            </a:xfrm>
            <a:prstGeom prst="rect">
              <a:avLst/>
            </a:prstGeom>
          </p:spPr>
        </p:pic>
      </p:grpSp>
      <p:grpSp>
        <p:nvGrpSpPr>
          <p:cNvPr id="6" name="组合 5">
            <a:extLst>
              <a:ext uri="{FF2B5EF4-FFF2-40B4-BE49-F238E27FC236}">
                <a16:creationId xmlns:a16="http://schemas.microsoft.com/office/drawing/2014/main" id="{3241EE65-7D77-C843-95AE-4AEDB4A666A0}"/>
              </a:ext>
            </a:extLst>
          </p:cNvPr>
          <p:cNvGrpSpPr/>
          <p:nvPr/>
        </p:nvGrpSpPr>
        <p:grpSpPr>
          <a:xfrm>
            <a:off x="8917032" y="2552453"/>
            <a:ext cx="2039293" cy="2183777"/>
            <a:chOff x="9522853" y="2552453"/>
            <a:chExt cx="2039293" cy="2183777"/>
          </a:xfrm>
        </p:grpSpPr>
        <p:sp>
          <p:nvSpPr>
            <p:cNvPr id="8" name="圆形">
              <a:extLst>
                <a:ext uri="{FF2B5EF4-FFF2-40B4-BE49-F238E27FC236}">
                  <a16:creationId xmlns:a16="http://schemas.microsoft.com/office/drawing/2014/main" id="{3DC328CF-2F52-2C48-AF75-47A77E776A12}"/>
                </a:ext>
              </a:extLst>
            </p:cNvPr>
            <p:cNvSpPr/>
            <p:nvPr/>
          </p:nvSpPr>
          <p:spPr>
            <a:xfrm>
              <a:off x="10486196" y="3473017"/>
              <a:ext cx="112606" cy="112606"/>
            </a:xfrm>
            <a:prstGeom prst="ellipse">
              <a:avLst/>
            </a:prstGeom>
            <a:solidFill>
              <a:srgbClr val="FFFFFF"/>
            </a:solidFill>
            <a:ln w="38100">
              <a:solidFill>
                <a:schemeClr val="accent1"/>
              </a:solidFill>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sp>
          <p:nvSpPr>
            <p:cNvPr id="9" name="圆形">
              <a:extLst>
                <a:ext uri="{FF2B5EF4-FFF2-40B4-BE49-F238E27FC236}">
                  <a16:creationId xmlns:a16="http://schemas.microsoft.com/office/drawing/2014/main" id="{27B05CF7-4744-A042-BA00-18B9A5D0228D}"/>
                </a:ext>
              </a:extLst>
            </p:cNvPr>
            <p:cNvSpPr/>
            <p:nvPr/>
          </p:nvSpPr>
          <p:spPr>
            <a:xfrm>
              <a:off x="10161548" y="2552453"/>
              <a:ext cx="761902" cy="761902"/>
            </a:xfrm>
            <a:prstGeom prst="ellipse">
              <a:avLst/>
            </a:prstGeom>
            <a:solidFill>
              <a:schemeClr val="accent1"/>
            </a:solidFill>
            <a:ln w="12700">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cxnSp>
          <p:nvCxnSpPr>
            <p:cNvPr id="19" name="直线连接符 18">
              <a:extLst>
                <a:ext uri="{FF2B5EF4-FFF2-40B4-BE49-F238E27FC236}">
                  <a16:creationId xmlns:a16="http://schemas.microsoft.com/office/drawing/2014/main" id="{D439C3D7-CCDC-A245-B459-1D1592D5DC56}"/>
                </a:ext>
              </a:extLst>
            </p:cNvPr>
            <p:cNvCxnSpPr/>
            <p:nvPr/>
          </p:nvCxnSpPr>
          <p:spPr>
            <a:xfrm>
              <a:off x="10542497" y="3240940"/>
              <a:ext cx="0" cy="242856"/>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28" name="标题文本一">
              <a:extLst>
                <a:ext uri="{FF2B5EF4-FFF2-40B4-BE49-F238E27FC236}">
                  <a16:creationId xmlns:a16="http://schemas.microsoft.com/office/drawing/2014/main" id="{02307C26-59E6-C34B-820D-44820954574A}"/>
                </a:ext>
              </a:extLst>
            </p:cNvPr>
            <p:cNvSpPr txBox="1"/>
            <p:nvPr/>
          </p:nvSpPr>
          <p:spPr>
            <a:xfrm>
              <a:off x="9719853" y="3792954"/>
              <a:ext cx="1187826" cy="327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lvl="1" defTabSz="228589">
                <a:lnSpc>
                  <a:spcPct val="150000"/>
                </a:lnSpc>
                <a:defRPr b="0">
                  <a:solidFill>
                    <a:schemeClr val="accent1">
                      <a:hueOff val="848127"/>
                      <a:lumOff val="-2947"/>
                    </a:schemeClr>
                  </a:solidFill>
                  <a:latin typeface="+mn-lt"/>
                  <a:ea typeface="+mn-ea"/>
                  <a:cs typeface="+mn-cs"/>
                  <a:sym typeface="腾讯体 W7"/>
                </a:defRPr>
              </a:pPr>
              <a:r>
                <a:rPr lang="en-US" altLang="zh-CN" sz="1600" dirty="0">
                  <a:solidFill>
                    <a:schemeClr val="tx2"/>
                  </a:solidFill>
                </a:rPr>
                <a:t>22</a:t>
              </a:r>
              <a:r>
                <a:rPr lang="zh-CN" altLang="en-US" sz="1600" dirty="0">
                  <a:solidFill>
                    <a:schemeClr val="tx2"/>
                  </a:solidFill>
                </a:rPr>
                <a:t>年</a:t>
              </a:r>
              <a:r>
                <a:rPr lang="en-US" altLang="zh-CN" sz="1600" dirty="0">
                  <a:solidFill>
                    <a:schemeClr val="tx2"/>
                  </a:solidFill>
                </a:rPr>
                <a:t>Q4</a:t>
              </a:r>
              <a:endParaRPr sz="1600" dirty="0">
                <a:solidFill>
                  <a:schemeClr val="tx2"/>
                </a:solidFill>
              </a:endParaRPr>
            </a:p>
          </p:txBody>
        </p:sp>
        <p:sp>
          <p:nvSpPr>
            <p:cNvPr id="29" name="此处为内容描述文本，文本字体选用微软雅黑，字号20磅，字重Regular，颜色色值为#000000，行距为1.5倍。">
              <a:extLst>
                <a:ext uri="{FF2B5EF4-FFF2-40B4-BE49-F238E27FC236}">
                  <a16:creationId xmlns:a16="http://schemas.microsoft.com/office/drawing/2014/main" id="{2AA40363-3952-AC43-862F-23439E3B44B4}"/>
                </a:ext>
              </a:extLst>
            </p:cNvPr>
            <p:cNvSpPr txBox="1"/>
            <p:nvPr/>
          </p:nvSpPr>
          <p:spPr>
            <a:xfrm>
              <a:off x="9522853" y="4214869"/>
              <a:ext cx="2039293" cy="52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a:lnSpc>
                  <a:spcPct val="150000"/>
                </a:lnSpc>
              </a:pPr>
              <a:r>
                <a:rPr lang="zh-CN" altLang="en-US" sz="1200" dirty="0">
                  <a:latin typeface="Microsoft YaHei" panose="020B0503020204020204" pitchFamily="34" charset="-122"/>
                  <a:ea typeface="Microsoft YaHei" panose="020B0503020204020204" pitchFamily="34" charset="-122"/>
                </a:rPr>
                <a:t>云原生场景性能升级</a:t>
              </a:r>
              <a:endParaRPr lang="en-US" altLang="zh-CN" sz="1200" dirty="0">
                <a:latin typeface="Microsoft YaHei" panose="020B0503020204020204" pitchFamily="34" charset="-122"/>
                <a:ea typeface="Microsoft YaHei" panose="020B0503020204020204" pitchFamily="34" charset="-122"/>
              </a:endParaRPr>
            </a:p>
            <a:p>
              <a:pPr>
                <a:lnSpc>
                  <a:spcPct val="150000"/>
                </a:lnSpc>
              </a:pPr>
              <a:r>
                <a:rPr lang="zh-CN" altLang="en-US" sz="1200" dirty="0">
                  <a:latin typeface="Microsoft YaHei" panose="020B0503020204020204" pitchFamily="34" charset="-122"/>
                  <a:ea typeface="Microsoft YaHei" panose="020B0503020204020204" pitchFamily="34" charset="-122"/>
                </a:rPr>
                <a:t>边缘计算场景升级</a:t>
              </a:r>
              <a:endParaRPr lang="en-US" altLang="zh-CN" sz="1200" dirty="0">
                <a:latin typeface="Microsoft YaHei" panose="020B0503020204020204" pitchFamily="34" charset="-122"/>
                <a:ea typeface="Microsoft YaHei" panose="020B0503020204020204" pitchFamily="34" charset="-122"/>
              </a:endParaRPr>
            </a:p>
          </p:txBody>
        </p:sp>
        <p:pic>
          <p:nvPicPr>
            <p:cNvPr id="32" name="图形 31">
              <a:extLst>
                <a:ext uri="{FF2B5EF4-FFF2-40B4-BE49-F238E27FC236}">
                  <a16:creationId xmlns:a16="http://schemas.microsoft.com/office/drawing/2014/main" id="{6C6C4DB8-0790-8241-B6C5-47D8758C4116}"/>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52765" y="2720985"/>
              <a:ext cx="379464" cy="415773"/>
            </a:xfrm>
            <a:prstGeom prst="rect">
              <a:avLst/>
            </a:prstGeom>
          </p:spPr>
        </p:pic>
      </p:grpSp>
      <p:grpSp>
        <p:nvGrpSpPr>
          <p:cNvPr id="4" name="组合 3">
            <a:extLst>
              <a:ext uri="{FF2B5EF4-FFF2-40B4-BE49-F238E27FC236}">
                <a16:creationId xmlns:a16="http://schemas.microsoft.com/office/drawing/2014/main" id="{4933E0A8-B3E3-6E4A-8EAE-C3DBF7EDC3B3}"/>
              </a:ext>
            </a:extLst>
          </p:cNvPr>
          <p:cNvGrpSpPr/>
          <p:nvPr/>
        </p:nvGrpSpPr>
        <p:grpSpPr>
          <a:xfrm>
            <a:off x="5149547" y="2552453"/>
            <a:ext cx="2039293" cy="2460776"/>
            <a:chOff x="5480626" y="2552453"/>
            <a:chExt cx="2039293" cy="2460776"/>
          </a:xfrm>
        </p:grpSpPr>
        <p:sp>
          <p:nvSpPr>
            <p:cNvPr id="14" name="圆形">
              <a:extLst>
                <a:ext uri="{FF2B5EF4-FFF2-40B4-BE49-F238E27FC236}">
                  <a16:creationId xmlns:a16="http://schemas.microsoft.com/office/drawing/2014/main" id="{2DF74B3A-6993-774F-80B2-7EBFEF97A8E1}"/>
                </a:ext>
              </a:extLst>
            </p:cNvPr>
            <p:cNvSpPr/>
            <p:nvPr/>
          </p:nvSpPr>
          <p:spPr>
            <a:xfrm>
              <a:off x="6443971" y="3473017"/>
              <a:ext cx="112606" cy="112606"/>
            </a:xfrm>
            <a:prstGeom prst="ellipse">
              <a:avLst/>
            </a:prstGeom>
            <a:solidFill>
              <a:srgbClr val="FFFFFF"/>
            </a:solidFill>
            <a:ln w="38100">
              <a:solidFill>
                <a:schemeClr val="accent1"/>
              </a:solidFill>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sp>
          <p:nvSpPr>
            <p:cNvPr id="15" name="圆形">
              <a:extLst>
                <a:ext uri="{FF2B5EF4-FFF2-40B4-BE49-F238E27FC236}">
                  <a16:creationId xmlns:a16="http://schemas.microsoft.com/office/drawing/2014/main" id="{4BE7DB19-70A2-4844-A22E-EE480DDCD840}"/>
                </a:ext>
              </a:extLst>
            </p:cNvPr>
            <p:cNvSpPr/>
            <p:nvPr/>
          </p:nvSpPr>
          <p:spPr>
            <a:xfrm>
              <a:off x="6119322" y="2552453"/>
              <a:ext cx="761902" cy="761902"/>
            </a:xfrm>
            <a:prstGeom prst="ellipse">
              <a:avLst/>
            </a:prstGeom>
            <a:solidFill>
              <a:schemeClr val="accent1"/>
            </a:solidFill>
            <a:ln w="12700">
              <a:miter lim="400000"/>
            </a:ln>
          </p:spPr>
          <p:txBody>
            <a:bodyPr lIns="0" tIns="0" rIns="0" bIns="0" anchor="ctr"/>
            <a:lstStyle/>
            <a:p>
              <a:pPr defTabSz="412730">
                <a:defRPr sz="3200" b="0">
                  <a:solidFill>
                    <a:srgbClr val="FFFFFF"/>
                  </a:solidFill>
                  <a:latin typeface="Helvetica Neue Medium"/>
                  <a:ea typeface="Helvetica Neue Medium"/>
                  <a:cs typeface="Helvetica Neue Medium"/>
                  <a:sym typeface="Helvetica Neue Medium"/>
                </a:defRPr>
              </a:pPr>
              <a:endParaRPr sz="1600">
                <a:solidFill>
                  <a:srgbClr val="FFFFFF"/>
                </a:solidFill>
                <a:latin typeface="Helvetica Neue Medium"/>
                <a:ea typeface="Helvetica Neue Medium"/>
                <a:cs typeface="Helvetica Neue Medium"/>
                <a:sym typeface="Helvetica Neue Medium"/>
              </a:endParaRPr>
            </a:p>
          </p:txBody>
        </p:sp>
        <p:cxnSp>
          <p:nvCxnSpPr>
            <p:cNvPr id="18" name="直线连接符 17">
              <a:extLst>
                <a:ext uri="{FF2B5EF4-FFF2-40B4-BE49-F238E27FC236}">
                  <a16:creationId xmlns:a16="http://schemas.microsoft.com/office/drawing/2014/main" id="{349A9CE3-7C02-254F-BAF6-EA1DC1C0C969}"/>
                </a:ext>
              </a:extLst>
            </p:cNvPr>
            <p:cNvCxnSpPr/>
            <p:nvPr/>
          </p:nvCxnSpPr>
          <p:spPr>
            <a:xfrm>
              <a:off x="6500272" y="3230160"/>
              <a:ext cx="0" cy="242856"/>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25" name="标题文本一">
              <a:extLst>
                <a:ext uri="{FF2B5EF4-FFF2-40B4-BE49-F238E27FC236}">
                  <a16:creationId xmlns:a16="http://schemas.microsoft.com/office/drawing/2014/main" id="{6EF20315-EC0D-7740-ABE0-F5934905B5C1}"/>
                </a:ext>
              </a:extLst>
            </p:cNvPr>
            <p:cNvSpPr txBox="1"/>
            <p:nvPr/>
          </p:nvSpPr>
          <p:spPr>
            <a:xfrm>
              <a:off x="5741412" y="3792954"/>
              <a:ext cx="1168590" cy="327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lvl="1" defTabSz="228589">
                <a:lnSpc>
                  <a:spcPct val="150000"/>
                </a:lnSpc>
                <a:defRPr b="0">
                  <a:solidFill>
                    <a:schemeClr val="accent1">
                      <a:hueOff val="848127"/>
                      <a:lumOff val="-2947"/>
                    </a:schemeClr>
                  </a:solidFill>
                  <a:latin typeface="+mn-lt"/>
                  <a:ea typeface="+mn-ea"/>
                  <a:cs typeface="+mn-cs"/>
                  <a:sym typeface="腾讯体 W7"/>
                </a:defRPr>
              </a:pPr>
              <a:r>
                <a:rPr lang="en-US" altLang="zh-CN" sz="1600" dirty="0">
                  <a:solidFill>
                    <a:schemeClr val="tx2"/>
                  </a:solidFill>
                </a:rPr>
                <a:t>22</a:t>
              </a:r>
              <a:r>
                <a:rPr lang="zh-CN" altLang="en-US" sz="1600" dirty="0">
                  <a:solidFill>
                    <a:schemeClr val="tx2"/>
                  </a:solidFill>
                </a:rPr>
                <a:t>年</a:t>
              </a:r>
              <a:r>
                <a:rPr lang="en-US" altLang="zh-CN" sz="1600" dirty="0">
                  <a:solidFill>
                    <a:schemeClr val="tx2"/>
                  </a:solidFill>
                </a:rPr>
                <a:t>Q3</a:t>
              </a:r>
              <a:endParaRPr sz="1600" dirty="0">
                <a:solidFill>
                  <a:schemeClr val="tx2"/>
                </a:solidFill>
              </a:endParaRPr>
            </a:p>
          </p:txBody>
        </p:sp>
        <p:sp>
          <p:nvSpPr>
            <p:cNvPr id="26" name="此处为内容描述文本，文本字体选用微软雅黑，字号20磅，字重Regular，颜色色值为#000000，行距为1.5倍。">
              <a:extLst>
                <a:ext uri="{FF2B5EF4-FFF2-40B4-BE49-F238E27FC236}">
                  <a16:creationId xmlns:a16="http://schemas.microsoft.com/office/drawing/2014/main" id="{4A33B5EC-20A9-3844-A095-5B491CB4A371}"/>
                </a:ext>
              </a:extLst>
            </p:cNvPr>
            <p:cNvSpPr txBox="1"/>
            <p:nvPr/>
          </p:nvSpPr>
          <p:spPr>
            <a:xfrm>
              <a:off x="5480626" y="4214869"/>
              <a:ext cx="2039293" cy="798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全局接入</a:t>
              </a:r>
              <a:r>
                <a:rPr lang="en-US" altLang="zh-CN" sz="1200" dirty="0">
                  <a:latin typeface="Microsoft YaHei" panose="020B0503020204020204" pitchFamily="34" charset="-122"/>
                  <a:ea typeface="Microsoft YaHei" panose="020B0503020204020204" pitchFamily="34" charset="-122"/>
                </a:rPr>
                <a:t>GA</a:t>
              </a:r>
              <a:r>
                <a:rPr lang="zh-CN" altLang="en-US" sz="1200" dirty="0">
                  <a:latin typeface="Microsoft YaHei" panose="020B0503020204020204" pitchFamily="34" charset="-122"/>
                  <a:ea typeface="Microsoft YaHei" panose="020B0503020204020204" pitchFamily="34" charset="-122"/>
                </a:rPr>
                <a:t>支持境外节点</a:t>
              </a:r>
              <a:endParaRPr lang="en-US" altLang="zh-CN" sz="1200"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七层高级路由</a:t>
              </a:r>
              <a:endParaRPr lang="en-US" altLang="zh-CN" sz="1200" dirty="0">
                <a:latin typeface="Microsoft YaHei" panose="020B0503020204020204" pitchFamily="34" charset="-122"/>
                <a:ea typeface="Microsoft YaHei" panose="020B0503020204020204" pitchFamily="34" charset="-122"/>
              </a:endParaRPr>
            </a:p>
            <a:p>
              <a:pPr>
                <a:lnSpc>
                  <a:spcPct val="150000"/>
                </a:lnSpc>
              </a:pPr>
              <a:endParaRPr lang="en-US" altLang="zh-CN" sz="1200" dirty="0">
                <a:latin typeface="Microsoft YaHei" panose="020B0503020204020204" pitchFamily="34" charset="-122"/>
                <a:ea typeface="Microsoft YaHei" panose="020B0503020204020204" pitchFamily="34" charset="-122"/>
              </a:endParaRPr>
            </a:p>
          </p:txBody>
        </p:sp>
        <p:pic>
          <p:nvPicPr>
            <p:cNvPr id="33" name="图形 32">
              <a:extLst>
                <a:ext uri="{FF2B5EF4-FFF2-40B4-BE49-F238E27FC236}">
                  <a16:creationId xmlns:a16="http://schemas.microsoft.com/office/drawing/2014/main" id="{E8EEB4EA-DD1A-B945-9941-57DA37CE5FD0}"/>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9379" y="2709299"/>
              <a:ext cx="401785" cy="439143"/>
            </a:xfrm>
            <a:prstGeom prst="rect">
              <a:avLst/>
            </a:prstGeom>
          </p:spPr>
        </p:pic>
      </p:grpSp>
    </p:spTree>
    <p:extLst>
      <p:ext uri="{BB962C8B-B14F-4D97-AF65-F5344CB8AC3E}">
        <p14:creationId xmlns:p14="http://schemas.microsoft.com/office/powerpoint/2010/main" val="3214731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标杆案例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a:extLst>
              <a:ext uri="{FF2B5EF4-FFF2-40B4-BE49-F238E27FC236}">
                <a16:creationId xmlns:a16="http://schemas.microsoft.com/office/drawing/2014/main" id="{B76BEEFF-4D97-AF4E-8AA4-363F8BE876CD}"/>
              </a:ext>
            </a:extLst>
          </p:cNvPr>
          <p:cNvSpPr>
            <a:spLocks noGrp="1"/>
          </p:cNvSpPr>
          <p:nvPr>
            <p:ph type="sldNum" sz="quarter" idx="10"/>
          </p:nvPr>
        </p:nvSpPr>
        <p:spPr/>
        <p:txBody>
          <a:bodyPr/>
          <a:lstStyle/>
          <a:p>
            <a:pPr algn="ctr" defTabSz="412709" hangingPunct="0"/>
            <a:fld id="{86CB4B4D-7CA3-9044-876B-883B54F8677D}" type="slidenum">
              <a:rPr lang="en-US" altLang="zh-CN" kern="0">
                <a:solidFill>
                  <a:srgbClr val="000000"/>
                </a:solidFill>
              </a:rPr>
              <a:pPr algn="ctr" defTabSz="412709" hangingPunct="0"/>
              <a:t>29</a:t>
            </a:fld>
            <a:endParaRPr lang="zh-CN" altLang="en-US" kern="0" dirty="0">
              <a:solidFill>
                <a:srgbClr val="000000"/>
              </a:solidFill>
            </a:endParaRPr>
          </a:p>
        </p:txBody>
      </p:sp>
      <p:sp>
        <p:nvSpPr>
          <p:cNvPr id="27" name="标题文本">
            <a:extLst>
              <a:ext uri="{FF2B5EF4-FFF2-40B4-BE49-F238E27FC236}">
                <a16:creationId xmlns:a16="http://schemas.microsoft.com/office/drawing/2014/main" id="{C6BCCE5A-EA94-6143-AD14-F479F2094C5D}"/>
              </a:ext>
            </a:extLst>
          </p:cNvPr>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228577" hangingPunct="0">
              <a:defRPr/>
            </a:pPr>
            <a:r>
              <a:rPr lang="zh-CN" altLang="en-US" sz="3001" kern="0" dirty="0">
                <a:solidFill>
                  <a:srgbClr val="000000"/>
                </a:solidFill>
              </a:rPr>
              <a:t>标杆案例 </a:t>
            </a:r>
            <a:r>
              <a:rPr lang="zh-CN" altLang="en-US" sz="2400" kern="0" dirty="0">
                <a:solidFill>
                  <a:srgbClr val="000000"/>
                </a:solidFill>
              </a:rPr>
              <a:t>电商</a:t>
            </a:r>
            <a:endParaRPr lang="zh-CN" altLang="en-US" sz="3001" kern="0" dirty="0">
              <a:solidFill>
                <a:srgbClr val="000000"/>
              </a:solidFill>
            </a:endParaRPr>
          </a:p>
        </p:txBody>
      </p:sp>
      <p:grpSp>
        <p:nvGrpSpPr>
          <p:cNvPr id="32" name="组合 31">
            <a:extLst>
              <a:ext uri="{FF2B5EF4-FFF2-40B4-BE49-F238E27FC236}">
                <a16:creationId xmlns:a16="http://schemas.microsoft.com/office/drawing/2014/main" id="{FC3F3F87-8E23-1D4D-AE57-C84BE5363FF0}"/>
              </a:ext>
            </a:extLst>
          </p:cNvPr>
          <p:cNvGrpSpPr/>
          <p:nvPr/>
        </p:nvGrpSpPr>
        <p:grpSpPr>
          <a:xfrm>
            <a:off x="7768911" y="1907430"/>
            <a:ext cx="4148074" cy="4449575"/>
            <a:chOff x="3984596" y="4454835"/>
            <a:chExt cx="3000049" cy="4450154"/>
          </a:xfrm>
        </p:grpSpPr>
        <p:sp>
          <p:nvSpPr>
            <p:cNvPr id="36" name="标题一">
              <a:extLst>
                <a:ext uri="{FF2B5EF4-FFF2-40B4-BE49-F238E27FC236}">
                  <a16:creationId xmlns:a16="http://schemas.microsoft.com/office/drawing/2014/main" id="{911191C2-85B6-8C4B-B54D-CE34C2173F30}"/>
                </a:ext>
              </a:extLst>
            </p:cNvPr>
            <p:cNvSpPr txBox="1"/>
            <p:nvPr/>
          </p:nvSpPr>
          <p:spPr>
            <a:xfrm>
              <a:off x="4249332" y="4454835"/>
              <a:ext cx="762969"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97" tIns="25397" rIns="25397" bIns="25397" anchor="ctr">
              <a:spAutoFit/>
            </a:bodyPr>
            <a:lstStyle>
              <a:lvl1pPr algn="l" defTabSz="457200">
                <a:defRPr sz="4000" b="0">
                  <a:solidFill>
                    <a:schemeClr val="accent1">
                      <a:hueOff val="848127"/>
                      <a:lumOff val="-2947"/>
                    </a:schemeClr>
                  </a:solidFill>
                  <a:latin typeface="+mn-lt"/>
                  <a:ea typeface="+mn-ea"/>
                  <a:cs typeface="+mn-cs"/>
                  <a:sym typeface="腾讯体 W7"/>
                </a:defRPr>
              </a:lvl1pPr>
            </a:lstStyle>
            <a:p>
              <a:r>
                <a:rPr lang="zh-CN" altLang="en-US" sz="2000" dirty="0">
                  <a:solidFill>
                    <a:schemeClr val="tx2"/>
                  </a:solidFill>
                  <a:latin typeface="微软雅黑" panose="020B0503020204020204" pitchFamily="34" charset="-122"/>
                  <a:ea typeface="微软雅黑" panose="020B0503020204020204" pitchFamily="34" charset="-122"/>
                </a:rPr>
                <a:t>高并发</a:t>
              </a:r>
              <a:endParaRPr sz="2000" dirty="0">
                <a:solidFill>
                  <a:schemeClr val="tx2"/>
                </a:solidFill>
                <a:latin typeface="微软雅黑" panose="020B0503020204020204" pitchFamily="34" charset="-122"/>
                <a:ea typeface="微软雅黑" panose="020B0503020204020204" pitchFamily="34" charset="-122"/>
              </a:endParaRPr>
            </a:p>
          </p:txBody>
        </p:sp>
        <p:sp>
          <p:nvSpPr>
            <p:cNvPr id="34" name="此处为内容描述文本，文本字体选用微软雅黑，字号20磅，字重Regular，颜色色值为#000000，行距为1.5倍。">
              <a:extLst>
                <a:ext uri="{FF2B5EF4-FFF2-40B4-BE49-F238E27FC236}">
                  <a16:creationId xmlns:a16="http://schemas.microsoft.com/office/drawing/2014/main" id="{CAE8730A-EC4A-7548-8904-C66FD2DA6C54}"/>
                </a:ext>
              </a:extLst>
            </p:cNvPr>
            <p:cNvSpPr txBox="1"/>
            <p:nvPr/>
          </p:nvSpPr>
          <p:spPr>
            <a:xfrm>
              <a:off x="3984596" y="4885352"/>
              <a:ext cx="3000049" cy="4019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33" indent="-171433">
                <a:lnSpc>
                  <a:spcPct val="150000"/>
                </a:lnSpc>
                <a:buFont typeface="Arial" panose="020B0604020202020204" pitchFamily="34" charset="0"/>
                <a:buChar char="•"/>
              </a:pPr>
              <a:r>
                <a:rPr lang="zh-CN" altLang="en-US" sz="1600" b="1" dirty="0">
                  <a:solidFill>
                    <a:srgbClr val="53585F"/>
                  </a:solidFill>
                  <a:latin typeface="微软雅黑" panose="020B0503020204020204" pitchFamily="34" charset="-122"/>
                  <a:ea typeface="微软雅黑" panose="020B0503020204020204" pitchFamily="34" charset="-122"/>
                </a:rPr>
                <a:t>拼多多、小红书</a:t>
              </a:r>
              <a:endParaRPr lang="en-US" altLang="zh-CN" sz="1600" b="1"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双十一、</a:t>
              </a:r>
              <a:r>
                <a:rPr lang="en-US" altLang="zh-CN" sz="1600" dirty="0">
                  <a:solidFill>
                    <a:srgbClr val="53585F"/>
                  </a:solidFill>
                  <a:latin typeface="微软雅黑" panose="020B0503020204020204" pitchFamily="34" charset="-122"/>
                  <a:ea typeface="微软雅黑" panose="020B0503020204020204" pitchFamily="34" charset="-122"/>
                </a:rPr>
                <a:t>618</a:t>
              </a:r>
              <a:r>
                <a:rPr lang="zh-CN" altLang="en-US" sz="1600" dirty="0">
                  <a:solidFill>
                    <a:srgbClr val="53585F"/>
                  </a:solidFill>
                  <a:latin typeface="微软雅黑" panose="020B0503020204020204" pitchFamily="34" charset="-122"/>
                  <a:ea typeface="微软雅黑" panose="020B0503020204020204" pitchFamily="34" charset="-122"/>
                </a:rPr>
                <a:t>、跨年、春晚等大促场景下，超高并发超大规模</a:t>
              </a:r>
              <a:endParaRPr lang="en-US" altLang="zh-CN" sz="1600"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endParaRPr lang="zh-CN" altLang="en-US" sz="1600"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跨可用区部署服务，保障容灾能力</a:t>
              </a:r>
              <a:endParaRPr lang="en-US" altLang="zh-CN" sz="1600"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通过</a:t>
              </a:r>
              <a:r>
                <a:rPr lang="en-US" altLang="zh-CN" sz="1600" dirty="0">
                  <a:solidFill>
                    <a:srgbClr val="53585F"/>
                  </a:solidFill>
                  <a:latin typeface="微软雅黑" panose="020B0503020204020204" pitchFamily="34" charset="-122"/>
                  <a:ea typeface="微软雅黑" panose="020B0503020204020204" pitchFamily="34" charset="-122"/>
                </a:rPr>
                <a:t>DNS</a:t>
              </a:r>
              <a:r>
                <a:rPr lang="zh-CN" altLang="en-US" sz="1600" dirty="0">
                  <a:solidFill>
                    <a:srgbClr val="53585F"/>
                  </a:solidFill>
                  <a:latin typeface="微软雅黑" panose="020B0503020204020204" pitchFamily="34" charset="-122"/>
                  <a:ea typeface="微软雅黑" panose="020B0503020204020204" pitchFamily="34" charset="-122"/>
                </a:rPr>
                <a:t>将用户访问域名解析到多可用区的负载均衡</a:t>
              </a:r>
              <a:endParaRPr lang="en-US" altLang="zh-CN" sz="1600"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结合</a:t>
              </a:r>
              <a:r>
                <a:rPr lang="en-US" altLang="zh-CN" sz="1600" dirty="0">
                  <a:solidFill>
                    <a:srgbClr val="53585F"/>
                  </a:solidFill>
                  <a:latin typeface="微软雅黑" panose="020B0503020204020204" pitchFamily="34" charset="-122"/>
                  <a:ea typeface="微软雅黑" panose="020B0503020204020204" pitchFamily="34" charset="-122"/>
                </a:rPr>
                <a:t>DDoS</a:t>
              </a:r>
              <a:r>
                <a:rPr lang="zh-CN" altLang="en-US" sz="1600" dirty="0">
                  <a:solidFill>
                    <a:srgbClr val="53585F"/>
                  </a:solidFill>
                  <a:latin typeface="微软雅黑" panose="020B0503020204020204" pitchFamily="34" charset="-122"/>
                  <a:ea typeface="微软雅黑" panose="020B0503020204020204" pitchFamily="34" charset="-122"/>
                </a:rPr>
                <a:t>防护和</a:t>
              </a:r>
              <a:r>
                <a:rPr lang="en-US" altLang="zh-CN" sz="1600" dirty="0">
                  <a:solidFill>
                    <a:srgbClr val="53585F"/>
                  </a:solidFill>
                  <a:latin typeface="微软雅黑" panose="020B0503020204020204" pitchFamily="34" charset="-122"/>
                  <a:ea typeface="微软雅黑" panose="020B0503020204020204" pitchFamily="34" charset="-122"/>
                </a:rPr>
                <a:t>Web</a:t>
              </a:r>
              <a:r>
                <a:rPr lang="zh-CN" altLang="en-US" sz="1600" dirty="0">
                  <a:solidFill>
                    <a:srgbClr val="53585F"/>
                  </a:solidFill>
                  <a:latin typeface="微软雅黑" panose="020B0503020204020204" pitchFamily="34" charset="-122"/>
                  <a:ea typeface="微软雅黑" panose="020B0503020204020204" pitchFamily="34" charset="-122"/>
                </a:rPr>
                <a:t>应用防火墙可有效应对攻击流量</a:t>
              </a:r>
              <a:endParaRPr lang="en-US" altLang="zh-CN" sz="1600" dirty="0">
                <a:solidFill>
                  <a:srgbClr val="53585F"/>
                </a:solidFill>
                <a:latin typeface="微软雅黑" panose="020B0503020204020204" pitchFamily="34" charset="-122"/>
                <a:ea typeface="微软雅黑" panose="020B0503020204020204" pitchFamily="34" charset="-122"/>
              </a:endParaRPr>
            </a:p>
            <a:p>
              <a:pPr marL="171433" indent="-171433">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电商和社区业务处理后，转给内网负载均衡，再转给云服务器和大数据处理分析</a:t>
              </a:r>
              <a:endParaRPr lang="en-US" altLang="zh-CN" sz="1600" dirty="0">
                <a:solidFill>
                  <a:srgbClr val="53585F"/>
                </a:solidFill>
                <a:latin typeface="微软雅黑" panose="020B0503020204020204" pitchFamily="34" charset="-122"/>
                <a:ea typeface="微软雅黑" panose="020B0503020204020204" pitchFamily="34" charset="-122"/>
              </a:endParaRPr>
            </a:p>
          </p:txBody>
        </p:sp>
      </p:grpSp>
      <p:pic>
        <p:nvPicPr>
          <p:cNvPr id="38" name="图片 37">
            <a:extLst>
              <a:ext uri="{FF2B5EF4-FFF2-40B4-BE49-F238E27FC236}">
                <a16:creationId xmlns:a16="http://schemas.microsoft.com/office/drawing/2014/main" id="{F604EE80-FBC0-F645-B261-2F0E399AB126}"/>
              </a:ext>
            </a:extLst>
          </p:cNvPr>
          <p:cNvPicPr>
            <a:picLocks noChangeAspect="1"/>
          </p:cNvPicPr>
          <p:nvPr/>
        </p:nvPicPr>
        <p:blipFill>
          <a:blip r:embed="rId2"/>
          <a:stretch>
            <a:fillRect/>
          </a:stretch>
        </p:blipFill>
        <p:spPr>
          <a:xfrm>
            <a:off x="507419" y="1315255"/>
            <a:ext cx="6780844" cy="5041587"/>
          </a:xfrm>
          <a:prstGeom prst="rect">
            <a:avLst/>
          </a:prstGeom>
        </p:spPr>
      </p:pic>
      <p:pic>
        <p:nvPicPr>
          <p:cNvPr id="41" name="图片 40">
            <a:extLst>
              <a:ext uri="{FF2B5EF4-FFF2-40B4-BE49-F238E27FC236}">
                <a16:creationId xmlns:a16="http://schemas.microsoft.com/office/drawing/2014/main" id="{346EC500-4413-FF40-9538-7277403FB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3862" y="1356969"/>
            <a:ext cx="1289111" cy="451189"/>
          </a:xfrm>
          <a:prstGeom prst="rect">
            <a:avLst/>
          </a:prstGeom>
        </p:spPr>
      </p:pic>
      <p:pic>
        <p:nvPicPr>
          <p:cNvPr id="42" name="Picture 10" descr="logo临摹」小红书logo设计|UI|图标|媒有数- 临摹作品- 站酷(ZCOOL)">
            <a:extLst>
              <a:ext uri="{FF2B5EF4-FFF2-40B4-BE49-F238E27FC236}">
                <a16:creationId xmlns:a16="http://schemas.microsoft.com/office/drawing/2014/main" id="{1076D2D1-6402-2C42-BC7E-061B3448DE6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36" t="35871" r="26781" b="37747"/>
          <a:stretch/>
        </p:blipFill>
        <p:spPr bwMode="auto">
          <a:xfrm>
            <a:off x="9429614" y="1315255"/>
            <a:ext cx="1110473" cy="451188"/>
          </a:xfrm>
          <a:prstGeom prst="rect">
            <a:avLst/>
          </a:prstGeom>
          <a:noFill/>
          <a:extLst>
            <a:ext uri="{909E8E84-426E-40DD-AFC4-6F175D3DCCD1}">
              <a14:hiddenFill xmlns:a14="http://schemas.microsoft.com/office/drawing/2010/main">
                <a:solidFill>
                  <a:srgbClr val="FFFFFF"/>
                </a:solidFill>
              </a14:hiddenFill>
            </a:ext>
          </a:extLst>
        </p:spPr>
      </p:pic>
      <p:sp>
        <p:nvSpPr>
          <p:cNvPr id="43" name="正方形">
            <a:extLst>
              <a:ext uri="{FF2B5EF4-FFF2-40B4-BE49-F238E27FC236}">
                <a16:creationId xmlns:a16="http://schemas.microsoft.com/office/drawing/2014/main" id="{8516AED9-7834-F94E-90C6-5EFAC1CB4B65}"/>
              </a:ext>
            </a:extLst>
          </p:cNvPr>
          <p:cNvSpPr/>
          <p:nvPr/>
        </p:nvSpPr>
        <p:spPr>
          <a:xfrm>
            <a:off x="7769407" y="2075651"/>
            <a:ext cx="132960" cy="123601"/>
          </a:xfrm>
          <a:prstGeom prst="rect">
            <a:avLst/>
          </a:prstGeom>
          <a:solidFill>
            <a:srgbClr val="1A43ED">
              <a:alpha val="50000"/>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44" name="正方形">
            <a:extLst>
              <a:ext uri="{FF2B5EF4-FFF2-40B4-BE49-F238E27FC236}">
                <a16:creationId xmlns:a16="http://schemas.microsoft.com/office/drawing/2014/main" id="{0D9E2495-D37E-304E-8C3F-A5ACA83FC40F}"/>
              </a:ext>
            </a:extLst>
          </p:cNvPr>
          <p:cNvSpPr/>
          <p:nvPr/>
        </p:nvSpPr>
        <p:spPr>
          <a:xfrm>
            <a:off x="7820281" y="2015747"/>
            <a:ext cx="132960" cy="123601"/>
          </a:xfrm>
          <a:prstGeom prst="rect">
            <a:avLst/>
          </a:prstGeom>
          <a:solidFill>
            <a:schemeClr val="tx2"/>
          </a:solidFill>
          <a:ln w="12700">
            <a:miter lim="400000"/>
          </a:ln>
        </p:spPr>
        <p:txBody>
          <a:bodyPr lIns="0" tIns="0" rIns="0" bIns="0"/>
          <a:lstStyle/>
          <a:p>
            <a:pPr defTabSz="914376">
              <a:spcBef>
                <a:spcPts val="1000"/>
              </a:spcBef>
              <a:defRPr sz="3600" b="0">
                <a:solidFill>
                  <a:srgbClr val="F0F0F0"/>
                </a:solidFill>
                <a:latin typeface="Helvetica"/>
                <a:ea typeface="Helvetica"/>
                <a:cs typeface="Helvetica"/>
                <a:sym typeface="Helvetica"/>
              </a:defRPr>
            </a:pPr>
            <a:endParaRPr sz="1800" b="0" dirty="0">
              <a:latin typeface="FZLanTingHei-R-GBK" panose="02000000000000000000" pitchFamily="2" charset="-122"/>
              <a:ea typeface="FZLanTingHei-R-GBK" panose="02000000000000000000" pitchFamily="2" charset="-122"/>
            </a:endParaRPr>
          </a:p>
        </p:txBody>
      </p:sp>
    </p:spTree>
    <p:extLst>
      <p:ext uri="{BB962C8B-B14F-4D97-AF65-F5344CB8AC3E}">
        <p14:creationId xmlns:p14="http://schemas.microsoft.com/office/powerpoint/2010/main" val="18716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产品概述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a:extLst>
              <a:ext uri="{FF2B5EF4-FFF2-40B4-BE49-F238E27FC236}">
                <a16:creationId xmlns:a16="http://schemas.microsoft.com/office/drawing/2014/main" id="{B76BEEFF-4D97-AF4E-8AA4-363F8BE876CD}"/>
              </a:ext>
            </a:extLst>
          </p:cNvPr>
          <p:cNvSpPr>
            <a:spLocks noGrp="1"/>
          </p:cNvSpPr>
          <p:nvPr>
            <p:ph type="sldNum" sz="quarter" idx="10"/>
          </p:nvPr>
        </p:nvSpPr>
        <p:spPr/>
        <p:txBody>
          <a:bodyPr/>
          <a:lstStyle/>
          <a:p>
            <a:pPr algn="ctr" defTabSz="412709" hangingPunct="0"/>
            <a:fld id="{86CB4B4D-7CA3-9044-876B-883B54F8677D}" type="slidenum">
              <a:rPr lang="en-US" altLang="zh-CN" kern="0">
                <a:solidFill>
                  <a:srgbClr val="000000"/>
                </a:solidFill>
              </a:rPr>
              <a:pPr algn="ctr" defTabSz="412709" hangingPunct="0"/>
              <a:t>30</a:t>
            </a:fld>
            <a:endParaRPr lang="zh-CN" altLang="en-US" kern="0" dirty="0">
              <a:solidFill>
                <a:srgbClr val="000000"/>
              </a:solidFill>
            </a:endParaRPr>
          </a:p>
        </p:txBody>
      </p:sp>
      <p:sp>
        <p:nvSpPr>
          <p:cNvPr id="27" name="标题文本">
            <a:extLst>
              <a:ext uri="{FF2B5EF4-FFF2-40B4-BE49-F238E27FC236}">
                <a16:creationId xmlns:a16="http://schemas.microsoft.com/office/drawing/2014/main" id="{C6BCCE5A-EA94-6143-AD14-F479F2094C5D}"/>
              </a:ext>
            </a:extLst>
          </p:cNvPr>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228577" hangingPunct="0">
              <a:defRPr/>
            </a:pPr>
            <a:r>
              <a:rPr lang="zh-CN" altLang="en-US" sz="3001" kern="0" dirty="0">
                <a:solidFill>
                  <a:srgbClr val="000000"/>
                </a:solidFill>
              </a:rPr>
              <a:t>标杆案例 </a:t>
            </a:r>
            <a:r>
              <a:rPr lang="zh-CN" altLang="en-US" sz="2400" kern="0" dirty="0">
                <a:solidFill>
                  <a:srgbClr val="000000"/>
                </a:solidFill>
              </a:rPr>
              <a:t>视频</a:t>
            </a:r>
            <a:endParaRPr lang="zh-CN" altLang="en-US" sz="3001" kern="0" dirty="0">
              <a:solidFill>
                <a:srgbClr val="000000"/>
              </a:solidFill>
            </a:endParaRPr>
          </a:p>
        </p:txBody>
      </p:sp>
      <p:pic>
        <p:nvPicPr>
          <p:cNvPr id="13" name="图片 12">
            <a:extLst>
              <a:ext uri="{FF2B5EF4-FFF2-40B4-BE49-F238E27FC236}">
                <a16:creationId xmlns:a16="http://schemas.microsoft.com/office/drawing/2014/main" id="{9F751253-6A79-274A-82DC-E5A81AF15206}"/>
              </a:ext>
            </a:extLst>
          </p:cNvPr>
          <p:cNvPicPr>
            <a:picLocks noChangeAspect="1"/>
          </p:cNvPicPr>
          <p:nvPr/>
        </p:nvPicPr>
        <p:blipFill>
          <a:blip r:embed="rId2"/>
          <a:stretch>
            <a:fillRect/>
          </a:stretch>
        </p:blipFill>
        <p:spPr>
          <a:xfrm>
            <a:off x="509100" y="1337191"/>
            <a:ext cx="7160297" cy="4767773"/>
          </a:xfrm>
          <a:prstGeom prst="rect">
            <a:avLst/>
          </a:prstGeom>
        </p:spPr>
      </p:pic>
      <p:grpSp>
        <p:nvGrpSpPr>
          <p:cNvPr id="14" name="组合 13">
            <a:extLst>
              <a:ext uri="{FF2B5EF4-FFF2-40B4-BE49-F238E27FC236}">
                <a16:creationId xmlns:a16="http://schemas.microsoft.com/office/drawing/2014/main" id="{F15E5EE4-A1FC-884D-8AF0-45508A7C22F4}"/>
              </a:ext>
            </a:extLst>
          </p:cNvPr>
          <p:cNvGrpSpPr/>
          <p:nvPr/>
        </p:nvGrpSpPr>
        <p:grpSpPr>
          <a:xfrm>
            <a:off x="7923970" y="1996727"/>
            <a:ext cx="4076195" cy="4080299"/>
            <a:chOff x="3984596" y="4454835"/>
            <a:chExt cx="3000049" cy="4080299"/>
          </a:xfrm>
        </p:grpSpPr>
        <p:sp>
          <p:nvSpPr>
            <p:cNvPr id="18" name="标题一">
              <a:extLst>
                <a:ext uri="{FF2B5EF4-FFF2-40B4-BE49-F238E27FC236}">
                  <a16:creationId xmlns:a16="http://schemas.microsoft.com/office/drawing/2014/main" id="{D6B9F14C-B3CB-F14C-9396-353FF189C4E0}"/>
                </a:ext>
              </a:extLst>
            </p:cNvPr>
            <p:cNvSpPr txBox="1"/>
            <p:nvPr/>
          </p:nvSpPr>
          <p:spPr>
            <a:xfrm>
              <a:off x="4249332" y="4454835"/>
              <a:ext cx="1716679"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defRPr sz="4000" b="0">
                  <a:solidFill>
                    <a:schemeClr val="accent1">
                      <a:hueOff val="848127"/>
                      <a:lumOff val="-2947"/>
                    </a:schemeClr>
                  </a:solidFill>
                  <a:latin typeface="+mn-lt"/>
                  <a:ea typeface="+mn-ea"/>
                  <a:cs typeface="+mn-cs"/>
                  <a:sym typeface="腾讯体 W7"/>
                </a:defRPr>
              </a:lvl1pPr>
            </a:lstStyle>
            <a:p>
              <a:r>
                <a:rPr lang="zh-CN" altLang="en-US" sz="2000" dirty="0">
                  <a:solidFill>
                    <a:schemeClr val="tx2"/>
                  </a:solidFill>
                  <a:latin typeface="微软雅黑" panose="020B0503020204020204" pitchFamily="34" charset="-122"/>
                  <a:ea typeface="微软雅黑" panose="020B0503020204020204" pitchFamily="34" charset="-122"/>
                </a:rPr>
                <a:t>大流量、大带宽</a:t>
              </a:r>
              <a:endParaRPr sz="2000" dirty="0">
                <a:solidFill>
                  <a:schemeClr val="tx2"/>
                </a:solidFill>
                <a:latin typeface="微软雅黑" panose="020B0503020204020204" pitchFamily="34" charset="-122"/>
                <a:ea typeface="微软雅黑" panose="020B0503020204020204" pitchFamily="34" charset="-122"/>
              </a:endParaRPr>
            </a:p>
          </p:txBody>
        </p:sp>
        <p:sp>
          <p:nvSpPr>
            <p:cNvPr id="16" name="此处为内容描述文本，文本字体选用微软雅黑，字号20磅，字重Regular，颜色色值为#000000，行距为1.5倍。">
              <a:extLst>
                <a:ext uri="{FF2B5EF4-FFF2-40B4-BE49-F238E27FC236}">
                  <a16:creationId xmlns:a16="http://schemas.microsoft.com/office/drawing/2014/main" id="{0DAC6CF1-298C-0D48-8472-8CAB4BBF0BC0}"/>
                </a:ext>
              </a:extLst>
            </p:cNvPr>
            <p:cNvSpPr txBox="1"/>
            <p:nvPr/>
          </p:nvSpPr>
          <p:spPr>
            <a:xfrm>
              <a:off x="3984596" y="4885352"/>
              <a:ext cx="3000049" cy="3649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 typeface="Arial" panose="020B0604020202020204" pitchFamily="34" charset="0"/>
                <a:buChar char="•"/>
              </a:pPr>
              <a:r>
                <a:rPr lang="zh-CN" altLang="en-US" sz="1600" b="1" dirty="0">
                  <a:solidFill>
                    <a:srgbClr val="53585F"/>
                  </a:solidFill>
                  <a:latin typeface="微软雅黑" panose="020B0503020204020204" pitchFamily="34" charset="-122"/>
                  <a:ea typeface="微软雅黑" panose="020B0503020204020204" pitchFamily="34" charset="-122"/>
                </a:rPr>
                <a:t>快手、</a:t>
              </a:r>
              <a:r>
                <a:rPr lang="en-US" altLang="zh-CN" sz="1600" b="1" dirty="0">
                  <a:solidFill>
                    <a:srgbClr val="53585F"/>
                  </a:solidFill>
                  <a:latin typeface="微软雅黑" panose="020B0503020204020204" pitchFamily="34" charset="-122"/>
                  <a:ea typeface="微软雅黑" panose="020B0503020204020204" pitchFamily="34" charset="-122"/>
                </a:rPr>
                <a:t>B</a:t>
              </a:r>
              <a:r>
                <a:rPr lang="zh-CN" altLang="en-US" sz="1600" b="1" dirty="0">
                  <a:solidFill>
                    <a:srgbClr val="53585F"/>
                  </a:solidFill>
                  <a:latin typeface="微软雅黑" panose="020B0503020204020204" pitchFamily="34" charset="-122"/>
                  <a:ea typeface="微软雅黑" panose="020B0503020204020204" pitchFamily="34" charset="-122"/>
                </a:rPr>
                <a:t>站、</a:t>
              </a:r>
              <a:r>
                <a:rPr lang="en-US" altLang="zh-CN" sz="1600" b="1" dirty="0">
                  <a:solidFill>
                    <a:srgbClr val="53585F"/>
                  </a:solidFill>
                  <a:latin typeface="微软雅黑" panose="020B0503020204020204" pitchFamily="34" charset="-122"/>
                  <a:ea typeface="微软雅黑" panose="020B0503020204020204" pitchFamily="34" charset="-122"/>
                </a:rPr>
                <a:t> </a:t>
              </a:r>
              <a:r>
                <a:rPr lang="zh-CN" altLang="en-US" sz="1600" b="1" dirty="0">
                  <a:solidFill>
                    <a:srgbClr val="53585F"/>
                  </a:solidFill>
                  <a:latin typeface="微软雅黑" panose="020B0503020204020204" pitchFamily="34" charset="-122"/>
                  <a:ea typeface="微软雅黑" panose="020B0503020204020204" pitchFamily="34" charset="-122"/>
                </a:rPr>
                <a:t>虎牙、腾讯会议</a:t>
              </a:r>
              <a:endParaRPr lang="en-US" altLang="zh-CN" sz="1600" b="1" dirty="0">
                <a:solidFill>
                  <a:srgbClr val="53585F"/>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构建云上互动直播平台，支持超</a:t>
              </a:r>
              <a:r>
                <a:rPr lang="en-US" altLang="zh-CN" sz="1600" dirty="0">
                  <a:solidFill>
                    <a:srgbClr val="53585F"/>
                  </a:solidFill>
                  <a:latin typeface="微软雅黑" panose="020B0503020204020204" pitchFamily="34" charset="-122"/>
                  <a:ea typeface="微软雅黑" panose="020B0503020204020204" pitchFamily="34" charset="-122"/>
                </a:rPr>
                <a:t>100G</a:t>
              </a:r>
              <a:r>
                <a:rPr lang="zh-CN" altLang="en-US" sz="1600" dirty="0">
                  <a:solidFill>
                    <a:srgbClr val="53585F"/>
                  </a:solidFill>
                  <a:latin typeface="微软雅黑" panose="020B0503020204020204" pitchFamily="34" charset="-122"/>
                  <a:ea typeface="微软雅黑" panose="020B0503020204020204" pitchFamily="34" charset="-122"/>
                </a:rPr>
                <a:t>海量视频实时传输，满足直播业务的一比多内网弹性转码需求，满足用户在不同场景下的使用体验</a:t>
              </a:r>
              <a:endParaRPr lang="en-US" altLang="zh-CN" sz="1600" dirty="0">
                <a:solidFill>
                  <a:srgbClr val="53585F"/>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zh-CN" altLang="en-US" sz="1600" dirty="0">
                <a:solidFill>
                  <a:srgbClr val="53585F"/>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支持 </a:t>
              </a:r>
              <a:r>
                <a:rPr lang="en-US" altLang="zh-CN" sz="1600" dirty="0">
                  <a:solidFill>
                    <a:srgbClr val="53585F"/>
                  </a:solidFill>
                  <a:latin typeface="微软雅黑" panose="020B0503020204020204" pitchFamily="34" charset="-122"/>
                  <a:ea typeface="微软雅黑" panose="020B0503020204020204" pitchFamily="34" charset="-122"/>
                </a:rPr>
                <a:t>1</a:t>
              </a:r>
              <a:r>
                <a:rPr lang="zh-CN" altLang="en-US" sz="1600" dirty="0">
                  <a:solidFill>
                    <a:srgbClr val="53585F"/>
                  </a:solidFill>
                  <a:latin typeface="微软雅黑" panose="020B0503020204020204" pitchFamily="34" charset="-122"/>
                  <a:ea typeface="微软雅黑" panose="020B0503020204020204" pitchFamily="34" charset="-122"/>
                </a:rPr>
                <a:t>：</a:t>
              </a:r>
              <a:r>
                <a:rPr lang="en-US" altLang="zh-CN" sz="1600" dirty="0">
                  <a:solidFill>
                    <a:srgbClr val="53585F"/>
                  </a:solidFill>
                  <a:latin typeface="微软雅黑" panose="020B0503020204020204" pitchFamily="34" charset="-122"/>
                  <a:ea typeface="微软雅黑" panose="020B0503020204020204" pitchFamily="34" charset="-122"/>
                </a:rPr>
                <a:t>n </a:t>
              </a:r>
              <a:r>
                <a:rPr lang="zh-CN" altLang="en-US" sz="1600" dirty="0">
                  <a:solidFill>
                    <a:srgbClr val="53585F"/>
                  </a:solidFill>
                  <a:latin typeface="微软雅黑" panose="020B0503020204020204" pitchFamily="34" charset="-122"/>
                  <a:ea typeface="微软雅黑" panose="020B0503020204020204" pitchFamily="34" charset="-122"/>
                </a:rPr>
                <a:t>视频转码</a:t>
              </a: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大带宽负载均衡回源</a:t>
              </a: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基于共享带宽包，实现多 </a:t>
              </a:r>
              <a:r>
                <a:rPr lang="en-US" altLang="zh-CN" sz="1600" dirty="0">
                  <a:solidFill>
                    <a:srgbClr val="53585F"/>
                  </a:solidFill>
                  <a:latin typeface="微软雅黑" panose="020B0503020204020204" pitchFamily="34" charset="-122"/>
                  <a:ea typeface="微软雅黑" panose="020B0503020204020204" pitchFamily="34" charset="-122"/>
                </a:rPr>
                <a:t>IP </a:t>
              </a:r>
              <a:r>
                <a:rPr lang="zh-CN" altLang="en-US" sz="1600" dirty="0">
                  <a:solidFill>
                    <a:srgbClr val="53585F"/>
                  </a:solidFill>
                  <a:latin typeface="微软雅黑" panose="020B0503020204020204" pitchFamily="34" charset="-122"/>
                  <a:ea typeface="微软雅黑" panose="020B0503020204020204" pitchFamily="34" charset="-122"/>
                </a:rPr>
                <a:t>共享带宽，降低成本</a:t>
              </a:r>
              <a:endParaRPr lang="en-US" altLang="zh-CN" sz="1600" dirty="0">
                <a:solidFill>
                  <a:srgbClr val="0060FF"/>
                </a:solidFill>
                <a:latin typeface="微软雅黑" panose="020B0503020204020204" pitchFamily="34" charset="-122"/>
                <a:ea typeface="微软雅黑" panose="020B0503020204020204" pitchFamily="34" charset="-122"/>
              </a:endParaRPr>
            </a:p>
          </p:txBody>
        </p:sp>
      </p:grpSp>
      <p:pic>
        <p:nvPicPr>
          <p:cNvPr id="20" name="图片 19">
            <a:extLst>
              <a:ext uri="{FF2B5EF4-FFF2-40B4-BE49-F238E27FC236}">
                <a16:creationId xmlns:a16="http://schemas.microsoft.com/office/drawing/2014/main" id="{D8206653-C9E4-2047-A248-0D6AC764CC54}"/>
              </a:ext>
            </a:extLst>
          </p:cNvPr>
          <p:cNvPicPr>
            <a:picLocks noChangeAspect="1"/>
          </p:cNvPicPr>
          <p:nvPr/>
        </p:nvPicPr>
        <p:blipFill>
          <a:blip r:embed="rId3"/>
          <a:stretch>
            <a:fillRect/>
          </a:stretch>
        </p:blipFill>
        <p:spPr>
          <a:xfrm>
            <a:off x="11073878" y="1337191"/>
            <a:ext cx="480998" cy="515355"/>
          </a:xfrm>
          <a:prstGeom prst="rect">
            <a:avLst/>
          </a:prstGeom>
        </p:spPr>
      </p:pic>
      <p:pic>
        <p:nvPicPr>
          <p:cNvPr id="21" name="Picture 4">
            <a:extLst>
              <a:ext uri="{FF2B5EF4-FFF2-40B4-BE49-F238E27FC236}">
                <a16:creationId xmlns:a16="http://schemas.microsoft.com/office/drawing/2014/main" id="{6E177FB6-E96E-DE46-BD78-12C4F4029E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27" r="20715"/>
          <a:stretch/>
        </p:blipFill>
        <p:spPr bwMode="auto">
          <a:xfrm>
            <a:off x="7923970" y="1341425"/>
            <a:ext cx="1213637" cy="50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3503FD9E-B278-DE49-A833-9ACE5809E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7696" y="1331232"/>
            <a:ext cx="1369524" cy="485527"/>
          </a:xfrm>
          <a:prstGeom prst="rect">
            <a:avLst/>
          </a:prstGeom>
        </p:spPr>
      </p:pic>
      <p:sp>
        <p:nvSpPr>
          <p:cNvPr id="23" name="正方形">
            <a:extLst>
              <a:ext uri="{FF2B5EF4-FFF2-40B4-BE49-F238E27FC236}">
                <a16:creationId xmlns:a16="http://schemas.microsoft.com/office/drawing/2014/main" id="{7B3B9C88-9A88-BC45-8999-E0C9F3B82F45}"/>
              </a:ext>
            </a:extLst>
          </p:cNvPr>
          <p:cNvSpPr/>
          <p:nvPr/>
        </p:nvSpPr>
        <p:spPr>
          <a:xfrm>
            <a:off x="7923970" y="2168296"/>
            <a:ext cx="132960" cy="123601"/>
          </a:xfrm>
          <a:prstGeom prst="rect">
            <a:avLst/>
          </a:prstGeom>
          <a:solidFill>
            <a:srgbClr val="1A43ED">
              <a:alpha val="50000"/>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5" name="正方形">
            <a:extLst>
              <a:ext uri="{FF2B5EF4-FFF2-40B4-BE49-F238E27FC236}">
                <a16:creationId xmlns:a16="http://schemas.microsoft.com/office/drawing/2014/main" id="{EDD69E8B-FBF8-2B4B-9472-4D9B2065E3BF}"/>
              </a:ext>
            </a:extLst>
          </p:cNvPr>
          <p:cNvSpPr/>
          <p:nvPr/>
        </p:nvSpPr>
        <p:spPr>
          <a:xfrm>
            <a:off x="7974844" y="2108392"/>
            <a:ext cx="132960" cy="123601"/>
          </a:xfrm>
          <a:prstGeom prst="rect">
            <a:avLst/>
          </a:prstGeom>
          <a:solidFill>
            <a:schemeClr val="tx2"/>
          </a:solidFill>
          <a:ln w="12700">
            <a:miter lim="400000"/>
          </a:ln>
        </p:spPr>
        <p:txBody>
          <a:bodyPr lIns="0" tIns="0" rIns="0" bIns="0"/>
          <a:lstStyle/>
          <a:p>
            <a:pPr defTabSz="914376">
              <a:spcBef>
                <a:spcPts val="1000"/>
              </a:spcBef>
              <a:defRPr sz="3600" b="0">
                <a:solidFill>
                  <a:srgbClr val="F0F0F0"/>
                </a:solidFill>
                <a:latin typeface="Helvetica"/>
                <a:ea typeface="Helvetica"/>
                <a:cs typeface="Helvetica"/>
                <a:sym typeface="Helvetica"/>
              </a:defRPr>
            </a:pPr>
            <a:endParaRPr sz="1800" b="0" dirty="0">
              <a:latin typeface="FZLanTingHei-R-GBK" panose="02000000000000000000" pitchFamily="2" charset="-122"/>
              <a:ea typeface="FZLanTingHei-R-GBK" panose="02000000000000000000" pitchFamily="2" charset="-122"/>
            </a:endParaRPr>
          </a:p>
        </p:txBody>
      </p:sp>
    </p:spTree>
    <p:extLst>
      <p:ext uri="{BB962C8B-B14F-4D97-AF65-F5344CB8AC3E}">
        <p14:creationId xmlns:p14="http://schemas.microsoft.com/office/powerpoint/2010/main" val="3504190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a:extLst>
              <a:ext uri="{FF2B5EF4-FFF2-40B4-BE49-F238E27FC236}">
                <a16:creationId xmlns:a16="http://schemas.microsoft.com/office/drawing/2014/main" id="{B76BEEFF-4D97-AF4E-8AA4-363F8BE876CD}"/>
              </a:ext>
            </a:extLst>
          </p:cNvPr>
          <p:cNvSpPr>
            <a:spLocks noGrp="1"/>
          </p:cNvSpPr>
          <p:nvPr>
            <p:ph type="sldNum" sz="quarter" idx="10"/>
          </p:nvPr>
        </p:nvSpPr>
        <p:spPr/>
        <p:txBody>
          <a:bodyPr/>
          <a:lstStyle/>
          <a:p>
            <a:pPr algn="ctr" defTabSz="412709" hangingPunct="0"/>
            <a:fld id="{86CB4B4D-7CA3-9044-876B-883B54F8677D}" type="slidenum">
              <a:rPr lang="en-US" altLang="zh-CN" kern="0">
                <a:solidFill>
                  <a:srgbClr val="000000"/>
                </a:solidFill>
              </a:rPr>
              <a:pPr algn="ctr" defTabSz="412709" hangingPunct="0"/>
              <a:t>31</a:t>
            </a:fld>
            <a:endParaRPr lang="zh-CN" altLang="en-US" kern="0" dirty="0">
              <a:solidFill>
                <a:srgbClr val="000000"/>
              </a:solidFill>
            </a:endParaRPr>
          </a:p>
        </p:txBody>
      </p:sp>
      <p:sp>
        <p:nvSpPr>
          <p:cNvPr id="27" name="标题文本">
            <a:extLst>
              <a:ext uri="{FF2B5EF4-FFF2-40B4-BE49-F238E27FC236}">
                <a16:creationId xmlns:a16="http://schemas.microsoft.com/office/drawing/2014/main" id="{C6BCCE5A-EA94-6143-AD14-F479F2094C5D}"/>
              </a:ext>
            </a:extLst>
          </p:cNvPr>
          <p:cNvSpPr txBox="1"/>
          <p:nvPr/>
        </p:nvSpPr>
        <p:spPr>
          <a:xfrm>
            <a:off x="509100" y="366583"/>
            <a:ext cx="6608127" cy="51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228577" hangingPunct="0">
              <a:defRPr/>
            </a:pPr>
            <a:r>
              <a:rPr lang="zh-CN" altLang="en-US" sz="3001" kern="0" dirty="0">
                <a:solidFill>
                  <a:srgbClr val="000000"/>
                </a:solidFill>
              </a:rPr>
              <a:t>标杆案例 </a:t>
            </a:r>
            <a:r>
              <a:rPr lang="zh-CN" altLang="en-US" sz="2400" kern="0" dirty="0">
                <a:solidFill>
                  <a:srgbClr val="000000"/>
                </a:solidFill>
              </a:rPr>
              <a:t>游戏</a:t>
            </a:r>
            <a:endParaRPr lang="zh-CN" altLang="en-US" sz="3001" kern="0" dirty="0">
              <a:solidFill>
                <a:srgbClr val="000000"/>
              </a:solidFill>
            </a:endParaRPr>
          </a:p>
        </p:txBody>
      </p:sp>
      <p:grpSp>
        <p:nvGrpSpPr>
          <p:cNvPr id="23" name="组合 22">
            <a:extLst>
              <a:ext uri="{FF2B5EF4-FFF2-40B4-BE49-F238E27FC236}">
                <a16:creationId xmlns:a16="http://schemas.microsoft.com/office/drawing/2014/main" id="{9A83C924-A130-1544-AA7B-0316A3BA20F6}"/>
              </a:ext>
            </a:extLst>
          </p:cNvPr>
          <p:cNvGrpSpPr/>
          <p:nvPr/>
        </p:nvGrpSpPr>
        <p:grpSpPr>
          <a:xfrm>
            <a:off x="7921680" y="1996727"/>
            <a:ext cx="3229015" cy="4449694"/>
            <a:chOff x="3982910" y="4454835"/>
            <a:chExt cx="3001735" cy="4449694"/>
          </a:xfrm>
        </p:grpSpPr>
        <p:grpSp>
          <p:nvGrpSpPr>
            <p:cNvPr id="25" name="组合 24">
              <a:extLst>
                <a:ext uri="{FF2B5EF4-FFF2-40B4-BE49-F238E27FC236}">
                  <a16:creationId xmlns:a16="http://schemas.microsoft.com/office/drawing/2014/main" id="{49DD8AFF-50D0-0840-8B16-92297BE24BB8}"/>
                </a:ext>
              </a:extLst>
            </p:cNvPr>
            <p:cNvGrpSpPr/>
            <p:nvPr/>
          </p:nvGrpSpPr>
          <p:grpSpPr>
            <a:xfrm>
              <a:off x="3982910" y="4454835"/>
              <a:ext cx="1267818" cy="359073"/>
              <a:chOff x="1019117" y="1648047"/>
              <a:chExt cx="1267818" cy="359073"/>
            </a:xfrm>
          </p:grpSpPr>
          <p:sp>
            <p:nvSpPr>
              <p:cNvPr id="28" name="正方形">
                <a:extLst>
                  <a:ext uri="{FF2B5EF4-FFF2-40B4-BE49-F238E27FC236}">
                    <a16:creationId xmlns:a16="http://schemas.microsoft.com/office/drawing/2014/main" id="{C57673C2-EEF8-F543-9FC0-81DD4BDDB86B}"/>
                  </a:ext>
                </a:extLst>
              </p:cNvPr>
              <p:cNvSpPr/>
              <p:nvPr/>
            </p:nvSpPr>
            <p:spPr>
              <a:xfrm>
                <a:off x="1019117" y="1827485"/>
                <a:ext cx="123601" cy="123601"/>
              </a:xfrm>
              <a:prstGeom prst="rect">
                <a:avLst/>
              </a:prstGeom>
              <a:solidFill>
                <a:srgbClr val="1A43ED">
                  <a:alpha val="50000"/>
                </a:srgbClr>
              </a:solidFill>
              <a:ln w="12700">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sp>
            <p:nvSpPr>
              <p:cNvPr id="29" name="标题一">
                <a:extLst>
                  <a:ext uri="{FF2B5EF4-FFF2-40B4-BE49-F238E27FC236}">
                    <a16:creationId xmlns:a16="http://schemas.microsoft.com/office/drawing/2014/main" id="{1996BC2E-B67A-2840-9A98-DD42763E4121}"/>
                  </a:ext>
                </a:extLst>
              </p:cNvPr>
              <p:cNvSpPr txBox="1"/>
              <p:nvPr/>
            </p:nvSpPr>
            <p:spPr>
              <a:xfrm>
                <a:off x="1285539" y="1648047"/>
                <a:ext cx="1001396"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457200">
                  <a:defRPr sz="4000" b="0">
                    <a:solidFill>
                      <a:schemeClr val="accent1">
                        <a:hueOff val="848127"/>
                        <a:lumOff val="-2947"/>
                      </a:schemeClr>
                    </a:solidFill>
                    <a:latin typeface="+mn-lt"/>
                    <a:ea typeface="+mn-ea"/>
                    <a:cs typeface="+mn-cs"/>
                    <a:sym typeface="腾讯体 W7"/>
                  </a:defRPr>
                </a:lvl1pPr>
              </a:lstStyle>
              <a:p>
                <a:r>
                  <a:rPr lang="zh-CN" altLang="en-US" sz="2000" dirty="0">
                    <a:solidFill>
                      <a:schemeClr val="tx2"/>
                    </a:solidFill>
                    <a:latin typeface="微软雅黑" panose="020B0503020204020204" pitchFamily="34" charset="-122"/>
                    <a:ea typeface="微软雅黑" panose="020B0503020204020204" pitchFamily="34" charset="-122"/>
                  </a:rPr>
                  <a:t>游戏加速</a:t>
                </a:r>
                <a:endParaRPr sz="2000" dirty="0">
                  <a:solidFill>
                    <a:schemeClr val="tx2"/>
                  </a:solidFill>
                  <a:latin typeface="微软雅黑" panose="020B0503020204020204" pitchFamily="34" charset="-122"/>
                  <a:ea typeface="微软雅黑" panose="020B0503020204020204" pitchFamily="34" charset="-122"/>
                </a:endParaRPr>
              </a:p>
            </p:txBody>
          </p:sp>
          <p:sp>
            <p:nvSpPr>
              <p:cNvPr id="30" name="正方形">
                <a:extLst>
                  <a:ext uri="{FF2B5EF4-FFF2-40B4-BE49-F238E27FC236}">
                    <a16:creationId xmlns:a16="http://schemas.microsoft.com/office/drawing/2014/main" id="{60BEB563-E2D8-864C-89E9-2244D12FCB05}"/>
                  </a:ext>
                </a:extLst>
              </p:cNvPr>
              <p:cNvSpPr/>
              <p:nvPr/>
            </p:nvSpPr>
            <p:spPr>
              <a:xfrm>
                <a:off x="1066410" y="1767581"/>
                <a:ext cx="123601" cy="123601"/>
              </a:xfrm>
              <a:prstGeom prst="rect">
                <a:avLst/>
              </a:prstGeom>
              <a:solidFill>
                <a:schemeClr val="tx2"/>
              </a:solidFill>
              <a:ln w="12700">
                <a:miter lim="400000"/>
              </a:ln>
            </p:spPr>
            <p:txBody>
              <a:bodyPr lIns="0" tIns="0" rIns="0" bIns="0"/>
              <a:lstStyle/>
              <a:p>
                <a:pPr defTabSz="914376">
                  <a:spcBef>
                    <a:spcPts val="1000"/>
                  </a:spcBef>
                  <a:defRPr sz="3600" b="0">
                    <a:solidFill>
                      <a:srgbClr val="F0F0F0"/>
                    </a:solidFill>
                    <a:latin typeface="Helvetica"/>
                    <a:ea typeface="Helvetica"/>
                    <a:cs typeface="Helvetica"/>
                    <a:sym typeface="Helvetica"/>
                  </a:defRPr>
                </a:pPr>
                <a:endParaRPr sz="1800" b="0" dirty="0">
                  <a:latin typeface="FZLanTingHei-R-GBK" panose="02000000000000000000" pitchFamily="2" charset="-122"/>
                  <a:ea typeface="FZLanTingHei-R-GBK" panose="02000000000000000000" pitchFamily="2" charset="-122"/>
                </a:endParaRPr>
              </a:p>
            </p:txBody>
          </p:sp>
        </p:grpSp>
        <p:sp>
          <p:nvSpPr>
            <p:cNvPr id="26" name="此处为内容描述文本，文本字体选用微软雅黑，字号20磅，字重Regular，颜色色值为#000000，行距为1.5倍。">
              <a:extLst>
                <a:ext uri="{FF2B5EF4-FFF2-40B4-BE49-F238E27FC236}">
                  <a16:creationId xmlns:a16="http://schemas.microsoft.com/office/drawing/2014/main" id="{993743BC-3B7F-5543-95B7-8FC429F30C8D}"/>
                </a:ext>
              </a:extLst>
            </p:cNvPr>
            <p:cNvSpPr txBox="1"/>
            <p:nvPr/>
          </p:nvSpPr>
          <p:spPr>
            <a:xfrm>
              <a:off x="3984596" y="4885352"/>
              <a:ext cx="3000049" cy="4019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 typeface="Arial" panose="020B0604020202020204" pitchFamily="34" charset="0"/>
                <a:buChar char="•"/>
              </a:pPr>
              <a:r>
                <a:rPr lang="zh-CN" altLang="en-US" sz="1600" b="1" dirty="0">
                  <a:solidFill>
                    <a:srgbClr val="53585F"/>
                  </a:solidFill>
                  <a:latin typeface="微软雅黑" panose="020B0503020204020204" pitchFamily="34" charset="-122"/>
                  <a:ea typeface="微软雅黑" panose="020B0503020204020204" pitchFamily="34" charset="-122"/>
                </a:rPr>
                <a:t>王者荣耀、绝地求生</a:t>
              </a:r>
              <a:endParaRPr lang="en-US" altLang="zh-CN" sz="1600" b="1" dirty="0">
                <a:solidFill>
                  <a:srgbClr val="53585F"/>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游戏客户业务遍布全国，不同区域部署多套服务器，通过对等连接，满足跨服 </a:t>
              </a:r>
              <a:r>
                <a:rPr lang="en-US" altLang="zh-CN" sz="1600" dirty="0">
                  <a:solidFill>
                    <a:srgbClr val="53585F"/>
                  </a:solidFill>
                  <a:latin typeface="微软雅黑" panose="020B0503020204020204" pitchFamily="34" charset="-122"/>
                  <a:ea typeface="微软雅黑" panose="020B0503020204020204" pitchFamily="34" charset="-122"/>
                </a:rPr>
                <a:t>PVP </a:t>
              </a:r>
              <a:r>
                <a:rPr lang="zh-CN" altLang="en-US" sz="1600" dirty="0">
                  <a:solidFill>
                    <a:srgbClr val="53585F"/>
                  </a:solidFill>
                  <a:latin typeface="微软雅黑" panose="020B0503020204020204" pitchFamily="34" charset="-122"/>
                  <a:ea typeface="微软雅黑" panose="020B0503020204020204" pitchFamily="34" charset="-122"/>
                </a:rPr>
                <a:t>场景等网络时延敏感型业务，提升玩家体验</a:t>
              </a:r>
            </a:p>
            <a:p>
              <a:pPr marL="171450" indent="-171450">
                <a:lnSpc>
                  <a:spcPct val="150000"/>
                </a:lnSpc>
                <a:buFont typeface="Arial" panose="020B0604020202020204" pitchFamily="34" charset="0"/>
                <a:buChar char="•"/>
              </a:pPr>
              <a:endParaRPr lang="zh-CN" altLang="en-US" sz="1600" dirty="0">
                <a:solidFill>
                  <a:srgbClr val="53585F"/>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基于对等连接构建稳定、低时延网络，满足全国玩家同服竞技需求</a:t>
              </a:r>
            </a:p>
            <a:p>
              <a:pPr marL="171450" indent="-171450">
                <a:lnSpc>
                  <a:spcPct val="150000"/>
                </a:lnSpc>
                <a:buFont typeface="Arial" panose="020B0604020202020204" pitchFamily="34" charset="0"/>
                <a:buChar char="•"/>
              </a:pPr>
              <a:r>
                <a:rPr lang="zh-CN" altLang="en-US" sz="1600" dirty="0">
                  <a:solidFill>
                    <a:srgbClr val="53585F"/>
                  </a:solidFill>
                  <a:latin typeface="微软雅黑" panose="020B0503020204020204" pitchFamily="34" charset="-122"/>
                  <a:ea typeface="微软雅黑" panose="020B0503020204020204" pitchFamily="34" charset="-122"/>
                </a:rPr>
                <a:t>全国支持众多地理区域和可用区，业务就近部署，满足不同玩家接入需求</a:t>
              </a:r>
              <a:endParaRPr lang="en-US" altLang="zh-CN" sz="1600" dirty="0">
                <a:solidFill>
                  <a:srgbClr val="0060FF"/>
                </a:solidFill>
                <a:latin typeface="微软雅黑" panose="020B0503020204020204" pitchFamily="34" charset="-122"/>
                <a:ea typeface="微软雅黑" panose="020B0503020204020204" pitchFamily="34" charset="-122"/>
              </a:endParaRPr>
            </a:p>
          </p:txBody>
        </p:sp>
      </p:grpSp>
      <p:pic>
        <p:nvPicPr>
          <p:cNvPr id="31" name="图片 30">
            <a:extLst>
              <a:ext uri="{FF2B5EF4-FFF2-40B4-BE49-F238E27FC236}">
                <a16:creationId xmlns:a16="http://schemas.microsoft.com/office/drawing/2014/main" id="{0F68D422-4293-B74F-85E4-FE30EAC3F6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1680" y="1403911"/>
            <a:ext cx="1349625" cy="404511"/>
          </a:xfrm>
          <a:prstGeom prst="rect">
            <a:avLst/>
          </a:prstGeom>
        </p:spPr>
      </p:pic>
      <p:pic>
        <p:nvPicPr>
          <p:cNvPr id="32" name="图片 31">
            <a:extLst>
              <a:ext uri="{FF2B5EF4-FFF2-40B4-BE49-F238E27FC236}">
                <a16:creationId xmlns:a16="http://schemas.microsoft.com/office/drawing/2014/main" id="{8E1936C8-293C-A24C-9456-20425E133AAB}"/>
              </a:ext>
            </a:extLst>
          </p:cNvPr>
          <p:cNvPicPr>
            <a:picLocks noChangeAspect="1"/>
          </p:cNvPicPr>
          <p:nvPr/>
        </p:nvPicPr>
        <p:blipFill>
          <a:blip r:embed="rId3"/>
          <a:stretch>
            <a:fillRect/>
          </a:stretch>
        </p:blipFill>
        <p:spPr>
          <a:xfrm>
            <a:off x="9537094" y="1356618"/>
            <a:ext cx="1372929" cy="487168"/>
          </a:xfrm>
          <a:prstGeom prst="rect">
            <a:avLst/>
          </a:prstGeom>
        </p:spPr>
      </p:pic>
      <p:pic>
        <p:nvPicPr>
          <p:cNvPr id="2" name="图片 1">
            <a:extLst>
              <a:ext uri="{FF2B5EF4-FFF2-40B4-BE49-F238E27FC236}">
                <a16:creationId xmlns:a16="http://schemas.microsoft.com/office/drawing/2014/main" id="{9DF2624D-7144-184E-9C28-9847C532E1D2}"/>
              </a:ext>
            </a:extLst>
          </p:cNvPr>
          <p:cNvPicPr>
            <a:picLocks noChangeAspect="1"/>
          </p:cNvPicPr>
          <p:nvPr/>
        </p:nvPicPr>
        <p:blipFill>
          <a:blip r:embed="rId4"/>
          <a:stretch>
            <a:fillRect/>
          </a:stretch>
        </p:blipFill>
        <p:spPr>
          <a:xfrm>
            <a:off x="338571" y="2116261"/>
            <a:ext cx="7290312" cy="4262979"/>
          </a:xfrm>
          <a:prstGeom prst="rect">
            <a:avLst/>
          </a:prstGeom>
        </p:spPr>
      </p:pic>
    </p:spTree>
    <p:extLst>
      <p:ext uri="{BB962C8B-B14F-4D97-AF65-F5344CB8AC3E}">
        <p14:creationId xmlns:p14="http://schemas.microsoft.com/office/powerpoint/2010/main" val="3397931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产品演示</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标题文本"/>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r>
              <a:rPr lang="zh-CN" altLang="en-US" sz="3001" dirty="0"/>
              <a:t>产品演示 </a:t>
            </a:r>
            <a:r>
              <a:rPr lang="zh-CN" altLang="en-US" sz="2400" dirty="0"/>
              <a:t>购买实例</a:t>
            </a:r>
            <a:endParaRPr sz="3001" dirty="0"/>
          </a:p>
        </p:txBody>
      </p:sp>
      <p:sp>
        <p:nvSpPr>
          <p:cNvPr id="2" name="灯片编号占位符 1">
            <a:extLst>
              <a:ext uri="{FF2B5EF4-FFF2-40B4-BE49-F238E27FC236}">
                <a16:creationId xmlns:a16="http://schemas.microsoft.com/office/drawing/2014/main" id="{FB5D7CF4-5CF1-CE44-82D4-AE0717F5DB7D}"/>
              </a:ext>
            </a:extLst>
          </p:cNvPr>
          <p:cNvSpPr>
            <a:spLocks noGrp="1"/>
          </p:cNvSpPr>
          <p:nvPr>
            <p:ph type="sldNum" sz="quarter" idx="10"/>
          </p:nvPr>
        </p:nvSpPr>
        <p:spPr/>
        <p:txBody>
          <a:bodyPr/>
          <a:lstStyle/>
          <a:p>
            <a:fld id="{86CB4B4D-7CA3-9044-876B-883B54F8677D}" type="slidenum">
              <a:rPr lang="en-US" altLang="zh-CN" smtClean="0"/>
              <a:pPr/>
              <a:t>33</a:t>
            </a:fld>
            <a:endParaRPr lang="zh-CN" altLang="en-US" dirty="0"/>
          </a:p>
        </p:txBody>
      </p:sp>
      <p:grpSp>
        <p:nvGrpSpPr>
          <p:cNvPr id="23" name="组合 22">
            <a:extLst>
              <a:ext uri="{FF2B5EF4-FFF2-40B4-BE49-F238E27FC236}">
                <a16:creationId xmlns:a16="http://schemas.microsoft.com/office/drawing/2014/main" id="{34E60661-BA6C-B54F-BB8B-E60437346F6D}"/>
              </a:ext>
            </a:extLst>
          </p:cNvPr>
          <p:cNvGrpSpPr/>
          <p:nvPr/>
        </p:nvGrpSpPr>
        <p:grpSpPr>
          <a:xfrm>
            <a:off x="226487" y="1189485"/>
            <a:ext cx="3917241" cy="4826894"/>
            <a:chOff x="7152736" y="2532787"/>
            <a:chExt cx="4152593" cy="4826894"/>
          </a:xfrm>
        </p:grpSpPr>
        <p:sp>
          <p:nvSpPr>
            <p:cNvPr id="24" name="月系成眼青布作，界于记对际写，照杨东当名。 解厂拉九自民保，计议众制立他有。…">
              <a:extLst>
                <a:ext uri="{FF2B5EF4-FFF2-40B4-BE49-F238E27FC236}">
                  <a16:creationId xmlns:a16="http://schemas.microsoft.com/office/drawing/2014/main" id="{E40DCABD-722B-DB46-AC50-ACE217FE3973}"/>
                </a:ext>
              </a:extLst>
            </p:cNvPr>
            <p:cNvSpPr txBox="1"/>
            <p:nvPr/>
          </p:nvSpPr>
          <p:spPr>
            <a:xfrm>
              <a:off x="7604151" y="2960335"/>
              <a:ext cx="3701178" cy="4399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网络类型：</a:t>
              </a:r>
              <a:r>
                <a:rPr lang="zh-CN" altLang="en-US" sz="1200" dirty="0">
                  <a:latin typeface="微软雅黑" panose="020B0503020204020204" pitchFamily="34" charset="-122"/>
                  <a:ea typeface="微软雅黑" panose="020B0503020204020204" pitchFamily="34" charset="-122"/>
                  <a:sym typeface="PingFang SC Regular"/>
                </a:rPr>
                <a:t>如果您需要使用负载均衡分发来自公网的请求，请选择“公网”；如果只需要转发腾讯云内网的请求，请选择“内网”</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en-US" altLang="zh-CN" sz="1200" b="1" dirty="0">
                  <a:latin typeface="微软雅黑" panose="020B0503020204020204" pitchFamily="34" charset="-122"/>
                  <a:ea typeface="微软雅黑" panose="020B0503020204020204" pitchFamily="34" charset="-122"/>
                  <a:sym typeface="PingFang SC Regular"/>
                </a:rPr>
                <a:t>IP</a:t>
              </a:r>
              <a:r>
                <a:rPr lang="zh-CN" altLang="en-US" sz="1200" b="1" dirty="0">
                  <a:latin typeface="微软雅黑" panose="020B0503020204020204" pitchFamily="34" charset="-122"/>
                  <a:ea typeface="微软雅黑" panose="020B0503020204020204" pitchFamily="34" charset="-122"/>
                  <a:sym typeface="PingFang SC Regular"/>
                </a:rPr>
                <a:t>版本：</a:t>
              </a:r>
              <a:r>
                <a:rPr lang="zh-CN" altLang="en-US" sz="1200" dirty="0">
                  <a:latin typeface="微软雅黑" panose="020B0503020204020204" pitchFamily="34" charset="-122"/>
                  <a:ea typeface="微软雅黑" panose="020B0503020204020204" pitchFamily="34" charset="-122"/>
                  <a:sym typeface="PingFang SC Regular"/>
                </a:rPr>
                <a:t>可按需选择</a:t>
              </a:r>
              <a:r>
                <a:rPr lang="en-US" altLang="zh-CN" sz="1200" dirty="0">
                  <a:latin typeface="微软雅黑" panose="020B0503020204020204" pitchFamily="34" charset="-122"/>
                  <a:ea typeface="微软雅黑" panose="020B0503020204020204" pitchFamily="34" charset="-122"/>
                  <a:sym typeface="PingFang SC Regular"/>
                </a:rPr>
                <a:t>IPv4</a:t>
              </a:r>
              <a:r>
                <a:rPr lang="zh-CN" altLang="en-US" sz="1200" dirty="0">
                  <a:latin typeface="微软雅黑" panose="020B0503020204020204" pitchFamily="34" charset="-122"/>
                  <a:ea typeface="微软雅黑" panose="020B0503020204020204" pitchFamily="34" charset="-122"/>
                  <a:sym typeface="PingFang SC Regular"/>
                </a:rPr>
                <a:t>或</a:t>
              </a:r>
              <a:r>
                <a:rPr lang="en-US" altLang="zh-CN" sz="1200" dirty="0">
                  <a:latin typeface="微软雅黑" panose="020B0503020204020204" pitchFamily="34" charset="-122"/>
                  <a:ea typeface="微软雅黑" panose="020B0503020204020204" pitchFamily="34" charset="-122"/>
                  <a:sym typeface="PingFang SC Regular"/>
                </a:rPr>
                <a:t>IPv6</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IPv6</a:t>
              </a:r>
              <a:r>
                <a:rPr lang="zh-CN" altLang="en-US" sz="1200" dirty="0">
                  <a:latin typeface="微软雅黑" panose="020B0503020204020204" pitchFamily="34" charset="-122"/>
                  <a:ea typeface="微软雅黑" panose="020B0503020204020204" pitchFamily="34" charset="-122"/>
                  <a:sym typeface="PingFang SC Regular"/>
                </a:rPr>
                <a:t> </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支持来自</a:t>
              </a:r>
              <a:r>
                <a:rPr lang="en-US" altLang="zh-CN" sz="1200" dirty="0">
                  <a:latin typeface="微软雅黑" panose="020B0503020204020204" pitchFamily="34" charset="-122"/>
                  <a:ea typeface="微软雅黑" panose="020B0503020204020204" pitchFamily="34" charset="-122"/>
                  <a:sym typeface="PingFang SC Regular"/>
                </a:rPr>
                <a:t>IPv6</a:t>
              </a:r>
              <a:r>
                <a:rPr lang="zh-CN" altLang="en-US" sz="1200" dirty="0">
                  <a:latin typeface="微软雅黑" panose="020B0503020204020204" pitchFamily="34" charset="-122"/>
                  <a:ea typeface="微软雅黑" panose="020B0503020204020204" pitchFamily="34" charset="-122"/>
                  <a:sym typeface="PingFang SC Regular"/>
                </a:rPr>
                <a:t>客户端的访问</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所属网络：</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所属的私有网络</a:t>
              </a:r>
              <a:r>
                <a:rPr lang="en-US" altLang="zh-CN" sz="1200" dirty="0">
                  <a:latin typeface="微软雅黑" panose="020B0503020204020204" pitchFamily="34" charset="-122"/>
                  <a:ea typeface="微软雅黑" panose="020B0503020204020204" pitchFamily="34" charset="-122"/>
                  <a:sym typeface="PingFang SC Regular"/>
                </a:rPr>
                <a:t>VPC</a:t>
              </a:r>
              <a:r>
                <a:rPr lang="zh-CN" altLang="en-US" sz="1200" dirty="0">
                  <a:latin typeface="微软雅黑" panose="020B0503020204020204" pitchFamily="34" charset="-122"/>
                  <a:ea typeface="微软雅黑" panose="020B0503020204020204" pitchFamily="34" charset="-122"/>
                  <a:sym typeface="PingFang SC Regular"/>
                </a:rPr>
                <a:t>，默认情况下</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只能绑定本</a:t>
              </a:r>
              <a:r>
                <a:rPr lang="en-US" altLang="zh-CN" sz="1200" dirty="0">
                  <a:latin typeface="微软雅黑" panose="020B0503020204020204" pitchFamily="34" charset="-122"/>
                  <a:ea typeface="微软雅黑" panose="020B0503020204020204" pitchFamily="34" charset="-122"/>
                  <a:sym typeface="PingFang SC Regular"/>
                </a:rPr>
                <a:t>VPC</a:t>
              </a:r>
              <a:r>
                <a:rPr lang="zh-CN" altLang="en-US" sz="1200" dirty="0">
                  <a:latin typeface="微软雅黑" panose="020B0503020204020204" pitchFamily="34" charset="-122"/>
                  <a:ea typeface="微软雅黑" panose="020B0503020204020204" pitchFamily="34" charset="-122"/>
                  <a:sym typeface="PingFang SC Regular"/>
                </a:rPr>
                <a:t>的云服务器</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运营商类型：</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支持的运营商类型包括</a:t>
              </a:r>
              <a:r>
                <a:rPr lang="en-US" altLang="zh-CN" sz="1200" dirty="0">
                  <a:latin typeface="微软雅黑" panose="020B0503020204020204" pitchFamily="34" charset="-122"/>
                  <a:ea typeface="微软雅黑" panose="020B0503020204020204" pitchFamily="34" charset="-122"/>
                  <a:sym typeface="PingFang SC Regular"/>
                </a:rPr>
                <a:t>BGP</a:t>
              </a:r>
              <a:r>
                <a:rPr lang="zh-CN" altLang="en-US" sz="1200" dirty="0">
                  <a:latin typeface="微软雅黑" panose="020B0503020204020204" pitchFamily="34" charset="-122"/>
                  <a:ea typeface="微软雅黑" panose="020B0503020204020204" pitchFamily="34" charset="-122"/>
                  <a:sym typeface="PingFang SC Regular"/>
                </a:rPr>
                <a:t>、中国电信、中国联通、中国移动</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实例规格：</a:t>
              </a: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支持共享型实例和性能容量型实例</a:t>
              </a:r>
              <a:endParaRPr lang="en-US" altLang="zh-CN" sz="1200" dirty="0">
                <a:latin typeface="微软雅黑" panose="020B0503020204020204" pitchFamily="34" charset="-122"/>
                <a:ea typeface="微软雅黑" panose="020B0503020204020204" pitchFamily="34" charset="-122"/>
                <a:sym typeface="PingFang SC Regular"/>
              </a:endParaRPr>
            </a:p>
            <a:p>
              <a:pPr marL="584206" lvl="1"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共享型实例：单实例提供并发连接数</a:t>
              </a:r>
              <a:r>
                <a:rPr lang="en-US" altLang="zh-CN" sz="1200" dirty="0">
                  <a:latin typeface="微软雅黑" panose="020B0503020204020204" pitchFamily="34" charset="-122"/>
                  <a:ea typeface="微软雅黑" panose="020B0503020204020204" pitchFamily="34" charset="-122"/>
                  <a:sym typeface="PingFang SC Regular"/>
                </a:rPr>
                <a:t>5</a:t>
              </a:r>
              <a:r>
                <a:rPr lang="zh-CN" altLang="en-US" sz="1200" dirty="0">
                  <a:latin typeface="微软雅黑" panose="020B0503020204020204" pitchFamily="34" charset="-122"/>
                  <a:ea typeface="微软雅黑" panose="020B0503020204020204" pitchFamily="34" charset="-122"/>
                  <a:sym typeface="PingFang SC Regular"/>
                </a:rPr>
                <a:t>万、每秒新建连接数</a:t>
              </a:r>
              <a:r>
                <a:rPr lang="en-US" altLang="zh-CN" sz="1200" dirty="0">
                  <a:latin typeface="微软雅黑" panose="020B0503020204020204" pitchFamily="34" charset="-122"/>
                  <a:ea typeface="微软雅黑" panose="020B0503020204020204" pitchFamily="34" charset="-122"/>
                  <a:sym typeface="PingFang SC Regular"/>
                </a:rPr>
                <a:t>5000</a:t>
              </a:r>
              <a:r>
                <a:rPr lang="zh-CN" altLang="en-US" sz="1200" dirty="0">
                  <a:latin typeface="微软雅黑" panose="020B0503020204020204" pitchFamily="34" charset="-122"/>
                  <a:ea typeface="微软雅黑" panose="020B0503020204020204" pitchFamily="34" charset="-122"/>
                  <a:sym typeface="PingFang SC Regular"/>
                </a:rPr>
                <a:t>、每秒查询数（</a:t>
              </a:r>
              <a:r>
                <a:rPr lang="en" altLang="zh-CN" sz="1200" dirty="0">
                  <a:latin typeface="微软雅黑" panose="020B0503020204020204" pitchFamily="34" charset="-122"/>
                  <a:ea typeface="微软雅黑" panose="020B0503020204020204" pitchFamily="34" charset="-122"/>
                  <a:sym typeface="PingFang SC Regular"/>
                </a:rPr>
                <a:t>QPS</a:t>
              </a:r>
              <a:r>
                <a:rPr lang="zh-CN" altLang="en" sz="1200" dirty="0">
                  <a:latin typeface="微软雅黑" panose="020B0503020204020204" pitchFamily="34" charset="-122"/>
                  <a:ea typeface="微软雅黑" panose="020B0503020204020204" pitchFamily="34" charset="-122"/>
                  <a:sym typeface="PingFang SC Regular"/>
                </a:rPr>
                <a:t>）</a:t>
              </a:r>
              <a:r>
                <a:rPr lang="en" altLang="zh-CN" sz="1200" dirty="0">
                  <a:latin typeface="微软雅黑" panose="020B0503020204020204" pitchFamily="34" charset="-122"/>
                  <a:ea typeface="微软雅黑" panose="020B0503020204020204" pitchFamily="34" charset="-122"/>
                  <a:sym typeface="PingFang SC Regular"/>
                </a:rPr>
                <a:t>5000 </a:t>
              </a:r>
              <a:r>
                <a:rPr lang="zh-CN" altLang="en-US" sz="1200" dirty="0">
                  <a:latin typeface="微软雅黑" panose="020B0503020204020204" pitchFamily="34" charset="-122"/>
                  <a:ea typeface="微软雅黑" panose="020B0503020204020204" pitchFamily="34" charset="-122"/>
                  <a:sym typeface="PingFang SC Regular"/>
                </a:rPr>
                <a:t>的保障能力；</a:t>
              </a:r>
              <a:endParaRPr lang="en-US" altLang="zh-CN" sz="1200" dirty="0">
                <a:latin typeface="微软雅黑" panose="020B0503020204020204" pitchFamily="34" charset="-122"/>
                <a:ea typeface="微软雅黑" panose="020B0503020204020204" pitchFamily="34" charset="-122"/>
                <a:sym typeface="PingFang SC Regular"/>
              </a:endParaRPr>
            </a:p>
            <a:p>
              <a:pPr marL="584206" lvl="1"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性能容量型实例：单实例可提供并发连接数</a:t>
              </a:r>
              <a:r>
                <a:rPr lang="en-US" altLang="zh-CN" sz="1200" dirty="0">
                  <a:latin typeface="微软雅黑" panose="020B0503020204020204" pitchFamily="34" charset="-122"/>
                  <a:ea typeface="微软雅黑" panose="020B0503020204020204" pitchFamily="34" charset="-122"/>
                  <a:sym typeface="PingFang SC Regular"/>
                </a:rPr>
                <a:t>100</a:t>
              </a:r>
              <a:r>
                <a:rPr lang="zh-CN" altLang="en-US" sz="1200" dirty="0">
                  <a:latin typeface="微软雅黑" panose="020B0503020204020204" pitchFamily="34" charset="-122"/>
                  <a:ea typeface="微软雅黑" panose="020B0503020204020204" pitchFamily="34" charset="-122"/>
                  <a:sym typeface="PingFang SC Regular"/>
                </a:rPr>
                <a:t>万、每秒新建连接数</a:t>
              </a:r>
              <a:r>
                <a:rPr lang="en-US" altLang="zh-CN" sz="1200" dirty="0">
                  <a:latin typeface="微软雅黑" panose="020B0503020204020204" pitchFamily="34" charset="-122"/>
                  <a:ea typeface="微软雅黑" panose="020B0503020204020204" pitchFamily="34" charset="-122"/>
                  <a:sym typeface="PingFang SC Regular"/>
                </a:rPr>
                <a:t>10w</a:t>
              </a:r>
              <a:r>
                <a:rPr lang="zh-CN" altLang="en-US" sz="1200" dirty="0">
                  <a:latin typeface="微软雅黑" panose="020B0503020204020204" pitchFamily="34" charset="-122"/>
                  <a:ea typeface="微软雅黑" panose="020B0503020204020204" pitchFamily="34" charset="-122"/>
                  <a:sym typeface="PingFang SC Regular"/>
                </a:rPr>
                <a:t>、每秒查询数（</a:t>
              </a:r>
              <a:r>
                <a:rPr lang="en" altLang="zh-CN" sz="1200" dirty="0">
                  <a:latin typeface="微软雅黑" panose="020B0503020204020204" pitchFamily="34" charset="-122"/>
                  <a:ea typeface="微软雅黑" panose="020B0503020204020204" pitchFamily="34" charset="-122"/>
                  <a:sym typeface="PingFang SC Regular"/>
                </a:rPr>
                <a:t>QPS</a:t>
              </a:r>
              <a:r>
                <a:rPr lang="zh-CN" altLang="en" sz="1200" dirty="0">
                  <a:latin typeface="微软雅黑" panose="020B0503020204020204" pitchFamily="34" charset="-122"/>
                  <a:ea typeface="微软雅黑" panose="020B0503020204020204" pitchFamily="34" charset="-122"/>
                  <a:sym typeface="PingFang SC Regular"/>
                </a:rPr>
                <a:t>）</a:t>
              </a:r>
              <a:r>
                <a:rPr lang="en" altLang="zh-CN" sz="1200" dirty="0">
                  <a:latin typeface="微软雅黑" panose="020B0503020204020204" pitchFamily="34" charset="-122"/>
                  <a:ea typeface="微软雅黑" panose="020B0503020204020204" pitchFamily="34" charset="-122"/>
                  <a:sym typeface="PingFang SC Regular"/>
                </a:rPr>
                <a:t>5w </a:t>
              </a:r>
              <a:r>
                <a:rPr lang="zh-CN" altLang="en-US" sz="1200" dirty="0">
                  <a:latin typeface="微软雅黑" panose="020B0503020204020204" pitchFamily="34" charset="-122"/>
                  <a:ea typeface="微软雅黑" panose="020B0503020204020204" pitchFamily="34" charset="-122"/>
                  <a:sym typeface="PingFang SC Regular"/>
                </a:rPr>
                <a:t>的保障能力</a:t>
              </a:r>
              <a:endParaRPr lang="zh-CN" altLang="en-US" sz="1200" b="0" dirty="0">
                <a:latin typeface="微软雅黑" panose="020B0503020204020204" pitchFamily="34" charset="-122"/>
                <a:ea typeface="微软雅黑" panose="020B0503020204020204" pitchFamily="34" charset="-122"/>
                <a:sym typeface="PingFang SC Regular"/>
              </a:endParaRPr>
            </a:p>
          </p:txBody>
        </p:sp>
        <p:sp>
          <p:nvSpPr>
            <p:cNvPr id="25" name="标题文本一">
              <a:extLst>
                <a:ext uri="{FF2B5EF4-FFF2-40B4-BE49-F238E27FC236}">
                  <a16:creationId xmlns:a16="http://schemas.microsoft.com/office/drawing/2014/main" id="{0439CEBD-1862-C341-A7B0-BE34E51B2FD0}"/>
                </a:ext>
              </a:extLst>
            </p:cNvPr>
            <p:cNvSpPr txBox="1"/>
            <p:nvPr/>
          </p:nvSpPr>
          <p:spPr>
            <a:xfrm>
              <a:off x="7152736" y="2532787"/>
              <a:ext cx="1794474"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产品属性选择</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pic>
        <p:nvPicPr>
          <p:cNvPr id="4" name="图片 3">
            <a:extLst>
              <a:ext uri="{FF2B5EF4-FFF2-40B4-BE49-F238E27FC236}">
                <a16:creationId xmlns:a16="http://schemas.microsoft.com/office/drawing/2014/main" id="{AFE9CE78-5D87-5444-AA0E-0FACA6C35109}"/>
              </a:ext>
            </a:extLst>
          </p:cNvPr>
          <p:cNvPicPr>
            <a:picLocks noChangeAspect="1"/>
          </p:cNvPicPr>
          <p:nvPr/>
        </p:nvPicPr>
        <p:blipFill>
          <a:blip r:embed="rId2"/>
          <a:stretch>
            <a:fillRect/>
          </a:stretch>
        </p:blipFill>
        <p:spPr>
          <a:xfrm>
            <a:off x="4913076" y="1698367"/>
            <a:ext cx="6771504" cy="4399346"/>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标题文本"/>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r>
              <a:rPr lang="zh-CN" altLang="en-US" sz="3001" dirty="0"/>
              <a:t>产品演示 </a:t>
            </a:r>
            <a:r>
              <a:rPr lang="zh-CN" altLang="en-US" sz="2400" dirty="0"/>
              <a:t>四层监听器</a:t>
            </a:r>
            <a:endParaRPr sz="3001" dirty="0"/>
          </a:p>
        </p:txBody>
      </p:sp>
      <p:sp>
        <p:nvSpPr>
          <p:cNvPr id="2" name="灯片编号占位符 1">
            <a:extLst>
              <a:ext uri="{FF2B5EF4-FFF2-40B4-BE49-F238E27FC236}">
                <a16:creationId xmlns:a16="http://schemas.microsoft.com/office/drawing/2014/main" id="{FB5D7CF4-5CF1-CE44-82D4-AE0717F5DB7D}"/>
              </a:ext>
            </a:extLst>
          </p:cNvPr>
          <p:cNvSpPr>
            <a:spLocks noGrp="1"/>
          </p:cNvSpPr>
          <p:nvPr>
            <p:ph type="sldNum" sz="quarter" idx="10"/>
          </p:nvPr>
        </p:nvSpPr>
        <p:spPr/>
        <p:txBody>
          <a:bodyPr/>
          <a:lstStyle/>
          <a:p>
            <a:fld id="{86CB4B4D-7CA3-9044-876B-883B54F8677D}" type="slidenum">
              <a:rPr lang="en-US" altLang="zh-CN" smtClean="0"/>
              <a:pPr/>
              <a:t>34</a:t>
            </a:fld>
            <a:endParaRPr lang="zh-CN" altLang="en-US" dirty="0"/>
          </a:p>
        </p:txBody>
      </p:sp>
      <p:grpSp>
        <p:nvGrpSpPr>
          <p:cNvPr id="23" name="组合 22">
            <a:extLst>
              <a:ext uri="{FF2B5EF4-FFF2-40B4-BE49-F238E27FC236}">
                <a16:creationId xmlns:a16="http://schemas.microsoft.com/office/drawing/2014/main" id="{34E60661-BA6C-B54F-BB8B-E60437346F6D}"/>
              </a:ext>
            </a:extLst>
          </p:cNvPr>
          <p:cNvGrpSpPr/>
          <p:nvPr/>
        </p:nvGrpSpPr>
        <p:grpSpPr>
          <a:xfrm>
            <a:off x="226487" y="1029992"/>
            <a:ext cx="3917241" cy="1225908"/>
            <a:chOff x="7152736" y="2532787"/>
            <a:chExt cx="4152593" cy="1225908"/>
          </a:xfrm>
        </p:grpSpPr>
        <p:sp>
          <p:nvSpPr>
            <p:cNvPr id="24" name="月系成眼青布作，界于记对际写，照杨东当名。 解厂拉九自民保，计议众制立他有。…">
              <a:extLst>
                <a:ext uri="{FF2B5EF4-FFF2-40B4-BE49-F238E27FC236}">
                  <a16:creationId xmlns:a16="http://schemas.microsoft.com/office/drawing/2014/main" id="{E40DCABD-722B-DB46-AC50-ACE217FE3973}"/>
                </a:ext>
              </a:extLst>
            </p:cNvPr>
            <p:cNvSpPr txBox="1"/>
            <p:nvPr/>
          </p:nvSpPr>
          <p:spPr>
            <a:xfrm>
              <a:off x="7604151" y="2960335"/>
              <a:ext cx="3701178" cy="798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基本信息：监听协议、端口</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健康检查</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会话保持</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25" name="标题文本一">
              <a:extLst>
                <a:ext uri="{FF2B5EF4-FFF2-40B4-BE49-F238E27FC236}">
                  <a16:creationId xmlns:a16="http://schemas.microsoft.com/office/drawing/2014/main" id="{0439CEBD-1862-C341-A7B0-BE34E51B2FD0}"/>
                </a:ext>
              </a:extLst>
            </p:cNvPr>
            <p:cNvSpPr txBox="1"/>
            <p:nvPr/>
          </p:nvSpPr>
          <p:spPr>
            <a:xfrm>
              <a:off x="7152736" y="2532787"/>
              <a:ext cx="1576963"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配置监听器</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pic>
        <p:nvPicPr>
          <p:cNvPr id="4" name="图片 3">
            <a:extLst>
              <a:ext uri="{FF2B5EF4-FFF2-40B4-BE49-F238E27FC236}">
                <a16:creationId xmlns:a16="http://schemas.microsoft.com/office/drawing/2014/main" id="{6FFF27A8-CF95-504D-8484-71476BB3E6A2}"/>
              </a:ext>
            </a:extLst>
          </p:cNvPr>
          <p:cNvPicPr>
            <a:picLocks noChangeAspect="1"/>
          </p:cNvPicPr>
          <p:nvPr/>
        </p:nvPicPr>
        <p:blipFill>
          <a:blip r:embed="rId2"/>
          <a:stretch>
            <a:fillRect/>
          </a:stretch>
        </p:blipFill>
        <p:spPr>
          <a:xfrm>
            <a:off x="509100" y="2521714"/>
            <a:ext cx="3910760" cy="3880396"/>
          </a:xfrm>
          <a:prstGeom prst="rect">
            <a:avLst/>
          </a:prstGeom>
        </p:spPr>
      </p:pic>
      <p:grpSp>
        <p:nvGrpSpPr>
          <p:cNvPr id="10" name="组合 9">
            <a:extLst>
              <a:ext uri="{FF2B5EF4-FFF2-40B4-BE49-F238E27FC236}">
                <a16:creationId xmlns:a16="http://schemas.microsoft.com/office/drawing/2014/main" id="{9E81D098-E007-FF43-A307-8E162F8FCA10}"/>
              </a:ext>
            </a:extLst>
          </p:cNvPr>
          <p:cNvGrpSpPr/>
          <p:nvPr/>
        </p:nvGrpSpPr>
        <p:grpSpPr>
          <a:xfrm>
            <a:off x="5344291" y="1028852"/>
            <a:ext cx="3917241" cy="948909"/>
            <a:chOff x="7152736" y="2532787"/>
            <a:chExt cx="4152593" cy="948909"/>
          </a:xfrm>
        </p:grpSpPr>
        <p:sp>
          <p:nvSpPr>
            <p:cNvPr id="11" name="月系成眼青布作，界于记对际写，照杨东当名。 解厂拉九自民保，计议众制立他有。…">
              <a:extLst>
                <a:ext uri="{FF2B5EF4-FFF2-40B4-BE49-F238E27FC236}">
                  <a16:creationId xmlns:a16="http://schemas.microsoft.com/office/drawing/2014/main" id="{2EDE6149-B97B-3F40-AF27-9837CFD1B8E7}"/>
                </a:ext>
              </a:extLst>
            </p:cNvPr>
            <p:cNvSpPr txBox="1"/>
            <p:nvPr/>
          </p:nvSpPr>
          <p:spPr>
            <a:xfrm>
              <a:off x="7604151" y="2960335"/>
              <a:ext cx="3701178" cy="52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后端服务（</a:t>
              </a:r>
              <a:r>
                <a:rPr lang="en-US" altLang="zh-CN" sz="1200" dirty="0">
                  <a:latin typeface="微软雅黑" panose="020B0503020204020204" pitchFamily="34" charset="-122"/>
                  <a:ea typeface="微软雅黑" panose="020B0503020204020204" pitchFamily="34" charset="-122"/>
                  <a:sym typeface="PingFang SC Regular"/>
                </a:rPr>
                <a:t>IP</a:t>
              </a:r>
              <a:r>
                <a:rPr lang="zh-CN" altLang="en-US" sz="1200" dirty="0">
                  <a:latin typeface="微软雅黑" panose="020B0503020204020204" pitchFamily="34" charset="-122"/>
                  <a:ea typeface="微软雅黑" panose="020B0503020204020204" pitchFamily="34" charset="-122"/>
                  <a:sym typeface="PingFang SC Regular"/>
                </a:rPr>
                <a:t>、端口）</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权重</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12" name="标题文本一">
              <a:extLst>
                <a:ext uri="{FF2B5EF4-FFF2-40B4-BE49-F238E27FC236}">
                  <a16:creationId xmlns:a16="http://schemas.microsoft.com/office/drawing/2014/main" id="{C924EA26-840C-3448-A79B-C62314359DCF}"/>
                </a:ext>
              </a:extLst>
            </p:cNvPr>
            <p:cNvSpPr txBox="1"/>
            <p:nvPr/>
          </p:nvSpPr>
          <p:spPr>
            <a:xfrm>
              <a:off x="7152736" y="2532787"/>
              <a:ext cx="1794474"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绑定后端服务</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pic>
        <p:nvPicPr>
          <p:cNvPr id="13" name="图片 12">
            <a:extLst>
              <a:ext uri="{FF2B5EF4-FFF2-40B4-BE49-F238E27FC236}">
                <a16:creationId xmlns:a16="http://schemas.microsoft.com/office/drawing/2014/main" id="{755AFD19-DC1D-2B4C-8157-4F7484E51FCC}"/>
              </a:ext>
            </a:extLst>
          </p:cNvPr>
          <p:cNvPicPr>
            <a:picLocks noChangeAspect="1"/>
          </p:cNvPicPr>
          <p:nvPr/>
        </p:nvPicPr>
        <p:blipFill>
          <a:blip r:embed="rId3"/>
          <a:stretch>
            <a:fillRect/>
          </a:stretch>
        </p:blipFill>
        <p:spPr>
          <a:xfrm>
            <a:off x="4018279" y="2521714"/>
            <a:ext cx="8173721" cy="3832269"/>
          </a:xfrm>
          <a:prstGeom prst="rect">
            <a:avLst/>
          </a:prstGeom>
        </p:spPr>
      </p:pic>
    </p:spTree>
    <p:extLst>
      <p:ext uri="{BB962C8B-B14F-4D97-AF65-F5344CB8AC3E}">
        <p14:creationId xmlns:p14="http://schemas.microsoft.com/office/powerpoint/2010/main" val="2073507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标题文本"/>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r>
              <a:rPr lang="zh-CN" altLang="en-US" sz="3001" dirty="0"/>
              <a:t>产品演示 </a:t>
            </a:r>
            <a:r>
              <a:rPr lang="zh-CN" altLang="en-US" sz="2400" dirty="0"/>
              <a:t>七层监听器</a:t>
            </a:r>
            <a:endParaRPr sz="3001" dirty="0"/>
          </a:p>
        </p:txBody>
      </p:sp>
      <p:sp>
        <p:nvSpPr>
          <p:cNvPr id="2" name="灯片编号占位符 1">
            <a:extLst>
              <a:ext uri="{FF2B5EF4-FFF2-40B4-BE49-F238E27FC236}">
                <a16:creationId xmlns:a16="http://schemas.microsoft.com/office/drawing/2014/main" id="{FB5D7CF4-5CF1-CE44-82D4-AE0717F5DB7D}"/>
              </a:ext>
            </a:extLst>
          </p:cNvPr>
          <p:cNvSpPr>
            <a:spLocks noGrp="1"/>
          </p:cNvSpPr>
          <p:nvPr>
            <p:ph type="sldNum" sz="quarter" idx="10"/>
          </p:nvPr>
        </p:nvSpPr>
        <p:spPr/>
        <p:txBody>
          <a:bodyPr/>
          <a:lstStyle/>
          <a:p>
            <a:fld id="{86CB4B4D-7CA3-9044-876B-883B54F8677D}" type="slidenum">
              <a:rPr lang="en-US" altLang="zh-CN" smtClean="0"/>
              <a:pPr/>
              <a:t>35</a:t>
            </a:fld>
            <a:endParaRPr lang="zh-CN" altLang="en-US" dirty="0"/>
          </a:p>
        </p:txBody>
      </p:sp>
      <p:grpSp>
        <p:nvGrpSpPr>
          <p:cNvPr id="23" name="组合 22">
            <a:extLst>
              <a:ext uri="{FF2B5EF4-FFF2-40B4-BE49-F238E27FC236}">
                <a16:creationId xmlns:a16="http://schemas.microsoft.com/office/drawing/2014/main" id="{34E60661-BA6C-B54F-BB8B-E60437346F6D}"/>
              </a:ext>
            </a:extLst>
          </p:cNvPr>
          <p:cNvGrpSpPr/>
          <p:nvPr/>
        </p:nvGrpSpPr>
        <p:grpSpPr>
          <a:xfrm>
            <a:off x="226487" y="1029992"/>
            <a:ext cx="3917241" cy="948909"/>
            <a:chOff x="7152736" y="2532787"/>
            <a:chExt cx="4152593" cy="948909"/>
          </a:xfrm>
        </p:grpSpPr>
        <p:sp>
          <p:nvSpPr>
            <p:cNvPr id="24" name="月系成眼青布作，界于记对际写，照杨东当名。 解厂拉九自民保，计议众制立他有。…">
              <a:extLst>
                <a:ext uri="{FF2B5EF4-FFF2-40B4-BE49-F238E27FC236}">
                  <a16:creationId xmlns:a16="http://schemas.microsoft.com/office/drawing/2014/main" id="{E40DCABD-722B-DB46-AC50-ACE217FE3973}"/>
                </a:ext>
              </a:extLst>
            </p:cNvPr>
            <p:cNvSpPr txBox="1"/>
            <p:nvPr/>
          </p:nvSpPr>
          <p:spPr>
            <a:xfrm>
              <a:off x="7604151" y="2960335"/>
              <a:ext cx="3701178" cy="52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配置监听器：协议、端口</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配置规则：域名、</a:t>
              </a:r>
              <a:r>
                <a:rPr lang="en-US" altLang="zh-CN" sz="1200" dirty="0">
                  <a:latin typeface="微软雅黑" panose="020B0503020204020204" pitchFamily="34" charset="-122"/>
                  <a:ea typeface="微软雅黑" panose="020B0503020204020204" pitchFamily="34" charset="-122"/>
                  <a:sym typeface="PingFang SC Regular"/>
                </a:rPr>
                <a:t>location</a:t>
              </a:r>
              <a:r>
                <a:rPr lang="zh-CN" altLang="en-US" sz="1200" dirty="0">
                  <a:latin typeface="微软雅黑" panose="020B0503020204020204" pitchFamily="34" charset="-122"/>
                  <a:ea typeface="微软雅黑" panose="020B0503020204020204" pitchFamily="34" charset="-122"/>
                  <a:sym typeface="PingFang SC Regular"/>
                </a:rPr>
                <a:t>，健康检查，会话保持</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25" name="标题文本一">
              <a:extLst>
                <a:ext uri="{FF2B5EF4-FFF2-40B4-BE49-F238E27FC236}">
                  <a16:creationId xmlns:a16="http://schemas.microsoft.com/office/drawing/2014/main" id="{0439CEBD-1862-C341-A7B0-BE34E51B2FD0}"/>
                </a:ext>
              </a:extLst>
            </p:cNvPr>
            <p:cNvSpPr txBox="1"/>
            <p:nvPr/>
          </p:nvSpPr>
          <p:spPr>
            <a:xfrm>
              <a:off x="7152736" y="2532787"/>
              <a:ext cx="1359450"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配置规则</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grpSp>
        <p:nvGrpSpPr>
          <p:cNvPr id="10" name="组合 9">
            <a:extLst>
              <a:ext uri="{FF2B5EF4-FFF2-40B4-BE49-F238E27FC236}">
                <a16:creationId xmlns:a16="http://schemas.microsoft.com/office/drawing/2014/main" id="{9E81D098-E007-FF43-A307-8E162F8FCA10}"/>
              </a:ext>
            </a:extLst>
          </p:cNvPr>
          <p:cNvGrpSpPr/>
          <p:nvPr/>
        </p:nvGrpSpPr>
        <p:grpSpPr>
          <a:xfrm>
            <a:off x="5344291" y="1028852"/>
            <a:ext cx="3917241" cy="948909"/>
            <a:chOff x="7152736" y="2532787"/>
            <a:chExt cx="4152593" cy="948909"/>
          </a:xfrm>
        </p:grpSpPr>
        <p:sp>
          <p:nvSpPr>
            <p:cNvPr id="11" name="月系成眼青布作，界于记对际写，照杨东当名。 解厂拉九自民保，计议众制立他有。…">
              <a:extLst>
                <a:ext uri="{FF2B5EF4-FFF2-40B4-BE49-F238E27FC236}">
                  <a16:creationId xmlns:a16="http://schemas.microsoft.com/office/drawing/2014/main" id="{2EDE6149-B97B-3F40-AF27-9837CFD1B8E7}"/>
                </a:ext>
              </a:extLst>
            </p:cNvPr>
            <p:cNvSpPr txBox="1"/>
            <p:nvPr/>
          </p:nvSpPr>
          <p:spPr>
            <a:xfrm>
              <a:off x="7604151" y="2960335"/>
              <a:ext cx="3701178" cy="52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后端服务（</a:t>
              </a:r>
              <a:r>
                <a:rPr lang="en-US" altLang="zh-CN" sz="1200" dirty="0">
                  <a:latin typeface="微软雅黑" panose="020B0503020204020204" pitchFamily="34" charset="-122"/>
                  <a:ea typeface="微软雅黑" panose="020B0503020204020204" pitchFamily="34" charset="-122"/>
                  <a:sym typeface="PingFang SC Regular"/>
                </a:rPr>
                <a:t>IP</a:t>
              </a:r>
              <a:r>
                <a:rPr lang="zh-CN" altLang="en-US" sz="1200" dirty="0">
                  <a:latin typeface="微软雅黑" panose="020B0503020204020204" pitchFamily="34" charset="-122"/>
                  <a:ea typeface="微软雅黑" panose="020B0503020204020204" pitchFamily="34" charset="-122"/>
                  <a:sym typeface="PingFang SC Regular"/>
                </a:rPr>
                <a:t>、端口）</a:t>
              </a:r>
              <a:endParaRPr lang="en-US"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权重</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12" name="标题文本一">
              <a:extLst>
                <a:ext uri="{FF2B5EF4-FFF2-40B4-BE49-F238E27FC236}">
                  <a16:creationId xmlns:a16="http://schemas.microsoft.com/office/drawing/2014/main" id="{C924EA26-840C-3448-A79B-C62314359DCF}"/>
                </a:ext>
              </a:extLst>
            </p:cNvPr>
            <p:cNvSpPr txBox="1"/>
            <p:nvPr/>
          </p:nvSpPr>
          <p:spPr>
            <a:xfrm>
              <a:off x="7152736" y="2532787"/>
              <a:ext cx="1794474"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zh-CN" altLang="en-US" sz="1600" b="0" dirty="0">
                  <a:solidFill>
                    <a:schemeClr val="tx2"/>
                  </a:solidFill>
                  <a:latin typeface="微软雅黑" panose="020B0503020204020204" pitchFamily="34" charset="-122"/>
                  <a:ea typeface="微软雅黑" panose="020B0503020204020204" pitchFamily="34" charset="-122"/>
                  <a:sym typeface="腾讯体 W7"/>
                </a:rPr>
                <a:t>绑定后端服务</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pic>
        <p:nvPicPr>
          <p:cNvPr id="3" name="图片 2">
            <a:extLst>
              <a:ext uri="{FF2B5EF4-FFF2-40B4-BE49-F238E27FC236}">
                <a16:creationId xmlns:a16="http://schemas.microsoft.com/office/drawing/2014/main" id="{0323FA9A-A64F-454C-9374-CF02EBE903B7}"/>
              </a:ext>
            </a:extLst>
          </p:cNvPr>
          <p:cNvPicPr>
            <a:picLocks noChangeAspect="1"/>
          </p:cNvPicPr>
          <p:nvPr/>
        </p:nvPicPr>
        <p:blipFill>
          <a:blip r:embed="rId2"/>
          <a:stretch>
            <a:fillRect/>
          </a:stretch>
        </p:blipFill>
        <p:spPr>
          <a:xfrm>
            <a:off x="652318" y="2191925"/>
            <a:ext cx="4855689" cy="4378452"/>
          </a:xfrm>
          <a:prstGeom prst="rect">
            <a:avLst/>
          </a:prstGeom>
        </p:spPr>
      </p:pic>
      <p:pic>
        <p:nvPicPr>
          <p:cNvPr id="14" name="图片 13">
            <a:extLst>
              <a:ext uri="{FF2B5EF4-FFF2-40B4-BE49-F238E27FC236}">
                <a16:creationId xmlns:a16="http://schemas.microsoft.com/office/drawing/2014/main" id="{32DDBD9F-219E-B74F-9FAD-9984497A62B2}"/>
              </a:ext>
            </a:extLst>
          </p:cNvPr>
          <p:cNvPicPr>
            <a:picLocks noChangeAspect="1"/>
          </p:cNvPicPr>
          <p:nvPr/>
        </p:nvPicPr>
        <p:blipFill>
          <a:blip r:embed="rId3"/>
          <a:stretch>
            <a:fillRect/>
          </a:stretch>
        </p:blipFill>
        <p:spPr>
          <a:xfrm>
            <a:off x="5673231" y="2530005"/>
            <a:ext cx="6455457" cy="4040372"/>
          </a:xfrm>
          <a:prstGeom prst="rect">
            <a:avLst/>
          </a:prstGeom>
        </p:spPr>
      </p:pic>
    </p:spTree>
    <p:extLst>
      <p:ext uri="{BB962C8B-B14F-4D97-AF65-F5344CB8AC3E}">
        <p14:creationId xmlns:p14="http://schemas.microsoft.com/office/powerpoint/2010/main" val="8911179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产品接口人联系方式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AF7822-27B9-4B83-8637-CB7C74A1D3E8}"/>
              </a:ext>
            </a:extLst>
          </p:cNvPr>
          <p:cNvSpPr>
            <a:spLocks noGrp="1"/>
          </p:cNvSpPr>
          <p:nvPr>
            <p:ph type="title"/>
          </p:nvPr>
        </p:nvSpPr>
        <p:spPr>
          <a:xfrm>
            <a:off x="561123" y="420900"/>
            <a:ext cx="10515600" cy="365125"/>
          </a:xfrm>
        </p:spPr>
        <p:txBody>
          <a:bodyPr/>
          <a:lstStyle/>
          <a:p>
            <a:pPr defTabSz="457200" hangingPunct="0">
              <a:lnSpc>
                <a:spcPct val="120000"/>
              </a:lnSpc>
            </a:pPr>
            <a:r>
              <a:rPr lang="zh-CN" altLang="en-US" sz="3001" b="0" dirty="0">
                <a:solidFill>
                  <a:srgbClr val="000000"/>
                </a:solidFill>
                <a:latin typeface="+mn-lt"/>
                <a:ea typeface="+mn-ea"/>
              </a:rPr>
              <a:t>接口人联系方式</a:t>
            </a:r>
          </a:p>
        </p:txBody>
      </p:sp>
      <p:graphicFrame>
        <p:nvGraphicFramePr>
          <p:cNvPr id="6" name="表格 5">
            <a:extLst>
              <a:ext uri="{FF2B5EF4-FFF2-40B4-BE49-F238E27FC236}">
                <a16:creationId xmlns:a16="http://schemas.microsoft.com/office/drawing/2014/main" id="{29BB20BC-0743-3F4D-A0B6-42D21B370DCA}"/>
              </a:ext>
            </a:extLst>
          </p:cNvPr>
          <p:cNvGraphicFramePr>
            <a:graphicFrameLocks noGrp="1"/>
          </p:cNvGraphicFramePr>
          <p:nvPr>
            <p:extLst>
              <p:ext uri="{D42A27DB-BD31-4B8C-83A1-F6EECF244321}">
                <p14:modId xmlns:p14="http://schemas.microsoft.com/office/powerpoint/2010/main" val="2800682200"/>
              </p:ext>
            </p:extLst>
          </p:nvPr>
        </p:nvGraphicFramePr>
        <p:xfrm>
          <a:off x="655509" y="1225226"/>
          <a:ext cx="10515599" cy="3285863"/>
        </p:xfrm>
        <a:graphic>
          <a:graphicData uri="http://schemas.openxmlformats.org/drawingml/2006/table">
            <a:tbl>
              <a:tblPr/>
              <a:tblGrid>
                <a:gridCol w="2709540">
                  <a:extLst>
                    <a:ext uri="{9D8B030D-6E8A-4147-A177-3AD203B41FA5}">
                      <a16:colId xmlns:a16="http://schemas.microsoft.com/office/drawing/2014/main" val="3154273501"/>
                    </a:ext>
                  </a:extLst>
                </a:gridCol>
                <a:gridCol w="3726867">
                  <a:extLst>
                    <a:ext uri="{9D8B030D-6E8A-4147-A177-3AD203B41FA5}">
                      <a16:colId xmlns:a16="http://schemas.microsoft.com/office/drawing/2014/main" val="2730380791"/>
                    </a:ext>
                  </a:extLst>
                </a:gridCol>
                <a:gridCol w="4079192">
                  <a:extLst>
                    <a:ext uri="{9D8B030D-6E8A-4147-A177-3AD203B41FA5}">
                      <a16:colId xmlns:a16="http://schemas.microsoft.com/office/drawing/2014/main" val="2147035513"/>
                    </a:ext>
                  </a:extLst>
                </a:gridCol>
              </a:tblGrid>
              <a:tr h="60307">
                <a:tc>
                  <a:txBody>
                    <a:bodyPr/>
                    <a:lstStyle/>
                    <a:p>
                      <a:pPr marL="72000" algn="l" fontAlgn="b">
                        <a:lnSpc>
                          <a:spcPct val="150000"/>
                        </a:lnSpc>
                      </a:pPr>
                      <a:r>
                        <a:rPr lang="en" sz="1400" b="1" i="0" u="none" strike="noStrike" dirty="0" err="1">
                          <a:solidFill>
                            <a:schemeClr val="bg1"/>
                          </a:solidFill>
                          <a:effectLst/>
                          <a:latin typeface="Microsoft YaHei" panose="020B0503020204020204" pitchFamily="34" charset="-122"/>
                          <a:ea typeface="Microsoft YaHei" panose="020B0503020204020204" pitchFamily="34" charset="-122"/>
                        </a:rPr>
                        <a:t>岗位</a:t>
                      </a:r>
                      <a:endParaRPr lang="e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marL="72000" algn="l" fontAlgn="b">
                        <a:lnSpc>
                          <a:spcPct val="150000"/>
                        </a:lnSpc>
                      </a:pPr>
                      <a:r>
                        <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rPr>
                        <a:t>接口人</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marL="72000" algn="l" fontAlgn="b">
                        <a:lnSpc>
                          <a:spcPct val="150000"/>
                        </a:lnSpc>
                      </a:pPr>
                      <a:r>
                        <a:rPr lang="zh-CN" altLang="en-US" sz="1400" b="1" i="0" u="none" strike="noStrike" dirty="0">
                          <a:solidFill>
                            <a:schemeClr val="bg1"/>
                          </a:solidFill>
                          <a:effectLst/>
                          <a:latin typeface="Microsoft YaHei" panose="020B0503020204020204" pitchFamily="34" charset="-122"/>
                          <a:ea typeface="Microsoft YaHei" panose="020B0503020204020204" pitchFamily="34" charset="-122"/>
                        </a:rPr>
                        <a:t>说明</a:t>
                      </a:r>
                    </a:p>
                  </a:txBody>
                  <a:tcPr marL="4349" marR="4349" marT="4349" marB="20877"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extLst>
                  <a:ext uri="{0D108BD9-81ED-4DB2-BD59-A6C34878D82A}">
                    <a16:rowId xmlns:a16="http://schemas.microsoft.com/office/drawing/2014/main" val="1202122908"/>
                  </a:ext>
                </a:extLst>
              </a:tr>
              <a:tr h="494400">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产品架构师</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en" sz="1400" b="0" i="0" u="none" strike="noStrike" dirty="0" err="1">
                          <a:solidFill>
                            <a:srgbClr val="000000"/>
                          </a:solidFill>
                          <a:effectLst/>
                          <a:latin typeface="Microsoft YaHei" panose="020B0503020204020204" pitchFamily="34" charset="-122"/>
                          <a:ea typeface="Microsoft YaHei" panose="020B0503020204020204" pitchFamily="34" charset="-122"/>
                        </a:rPr>
                        <a:t>Sallyhe</a:t>
                      </a:r>
                      <a:r>
                        <a:rPr lang="e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en" sz="1400" b="0" i="0" u="none" strike="noStrike" dirty="0" err="1">
                          <a:solidFill>
                            <a:srgbClr val="000000"/>
                          </a:solidFill>
                          <a:effectLst/>
                          <a:latin typeface="Microsoft YaHei" panose="020B0503020204020204" pitchFamily="34" charset="-122"/>
                          <a:ea typeface="Microsoft YaHei" panose="020B0503020204020204" pitchFamily="34" charset="-122"/>
                        </a:rPr>
                        <a:t>何彬彬</a:t>
                      </a:r>
                      <a:r>
                        <a:rPr lang="en" sz="1400" b="0" i="0" u="none" strike="noStrike" dirty="0">
                          <a:solidFill>
                            <a:srgbClr val="000000"/>
                          </a:solidFill>
                          <a:effectLst/>
                          <a:latin typeface="Microsoft YaHei" panose="020B0503020204020204" pitchFamily="34" charset="-122"/>
                          <a:ea typeface="Microsoft YaHei" panose="020B0503020204020204" pitchFamily="34" charset="-122"/>
                        </a:rPr>
                        <a:t>)</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分区域、分行业接口人：</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https://</a:t>
                      </a:r>
                      <a:r>
                        <a:rPr lang="en"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iwiki.woa.com</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/pages/</a:t>
                      </a:r>
                      <a:r>
                        <a:rPr lang="en"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viewpage.action?pageId</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=201847357</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238908"/>
                  </a:ext>
                </a:extLst>
              </a:tr>
              <a:tr h="274876">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产品经理</a:t>
                      </a:r>
                      <a:endPar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Hhayewang</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王海娇</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Xinxinyi</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易欣欣</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5767981"/>
                  </a:ext>
                </a:extLst>
              </a:tr>
              <a:tr h="269771">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产品运营</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marR="0" lvl="0" indent="0" algn="l" defTabSz="412730" eaLnBrk="1" fontAlgn="b" latinLnBrk="0" hangingPunct="1">
                        <a:lnSpc>
                          <a:spcPct val="150000"/>
                        </a:lnSpc>
                        <a:spcBef>
                          <a:spcPts val="0"/>
                        </a:spcBef>
                        <a:spcAft>
                          <a:spcPts val="0"/>
                        </a:spcAft>
                        <a:buClrTx/>
                        <a:buSzTx/>
                        <a:buFontTx/>
                        <a:buNone/>
                        <a:tabLst/>
                        <a:defRPr/>
                      </a:pP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Jaycohuang</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黄杰元</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分行业折扣审批接口人：</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https://</a:t>
                      </a:r>
                      <a:r>
                        <a:rPr lang="en"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iwiki.woa.com</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/pages/</a:t>
                      </a:r>
                      <a:r>
                        <a:rPr lang="en"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viewpage.action?pageId</a:t>
                      </a:r>
                      <a:r>
                        <a:rPr lang="en" altLang="zh-CN" sz="1400" b="0" i="0" u="none" strike="noStrike" dirty="0">
                          <a:solidFill>
                            <a:srgbClr val="000000"/>
                          </a:solidFill>
                          <a:effectLst/>
                          <a:latin typeface="Microsoft YaHei" panose="020B0503020204020204" pitchFamily="34" charset="-122"/>
                          <a:ea typeface="Microsoft YaHei" panose="020B0503020204020204" pitchFamily="34" charset="-122"/>
                        </a:rPr>
                        <a:t>=1556173893</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5630125"/>
                  </a:ext>
                </a:extLst>
              </a:tr>
              <a:tr h="269771">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研发</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marR="0" lvl="0" indent="0" algn="l" defTabSz="412730" eaLnBrk="1" fontAlgn="b" latinLnBrk="0" hangingPunct="1">
                        <a:lnSpc>
                          <a:spcPct val="150000"/>
                        </a:lnSpc>
                        <a:spcBef>
                          <a:spcPts val="0"/>
                        </a:spcBef>
                        <a:spcAft>
                          <a:spcPts val="0"/>
                        </a:spcAft>
                        <a:buClrTx/>
                        <a:buSzTx/>
                        <a:buFontTx/>
                        <a:buNone/>
                        <a:tabLst/>
                        <a:defRPr/>
                      </a:pP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Guruluo</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罗焱</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Winwang</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王营</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7244167"/>
                  </a:ext>
                </a:extLst>
              </a:tr>
              <a:tr h="232170">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运维</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en"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Michelli</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黎斌</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8208108"/>
                  </a:ext>
                </a:extLst>
              </a:tr>
              <a:tr h="198088">
                <a:tc>
                  <a:txBody>
                    <a:bodyPr/>
                    <a:lstStyle/>
                    <a:p>
                      <a:pPr marL="72000" algn="l" fontAlgn="b">
                        <a:lnSpc>
                          <a:spcPct val="150000"/>
                        </a:lnSpc>
                      </a:pP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专项</a:t>
                      </a: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r>
                        <a:rPr lang="en-US" altLang="zh-CN" sz="1400" b="0" i="0" u="none" strike="noStrike" dirty="0" err="1">
                          <a:solidFill>
                            <a:srgbClr val="000000"/>
                          </a:solidFill>
                          <a:effectLst/>
                          <a:latin typeface="Microsoft YaHei" panose="020B0503020204020204" pitchFamily="34" charset="-122"/>
                          <a:ea typeface="Microsoft YaHei" panose="020B0503020204020204" pitchFamily="34" charset="-122"/>
                        </a:rPr>
                        <a:t>Imandyhuang</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r>
                        <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rPr>
                        <a:t>黄文婷</a:t>
                      </a:r>
                      <a:r>
                        <a:rPr lang="en-US" altLang="zh-CN" sz="14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zh-CN" altLang="en-US"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b">
                        <a:lnSpc>
                          <a:spcPct val="150000"/>
                        </a:lnSpc>
                      </a:pPr>
                      <a:endParaRPr lang="en" sz="14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4349" marR="4349" marT="4349" marB="20877">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5350918"/>
                  </a:ext>
                </a:extLst>
              </a:tr>
            </a:tbl>
          </a:graphicData>
        </a:graphic>
      </p:graphicFrame>
      <p:grpSp>
        <p:nvGrpSpPr>
          <p:cNvPr id="8" name="组合 7">
            <a:extLst>
              <a:ext uri="{FF2B5EF4-FFF2-40B4-BE49-F238E27FC236}">
                <a16:creationId xmlns:a16="http://schemas.microsoft.com/office/drawing/2014/main" id="{3C77751C-3342-CC49-924D-17B45EC3886F}"/>
              </a:ext>
            </a:extLst>
          </p:cNvPr>
          <p:cNvGrpSpPr/>
          <p:nvPr/>
        </p:nvGrpSpPr>
        <p:grpSpPr>
          <a:xfrm>
            <a:off x="205221" y="4744862"/>
            <a:ext cx="11020888" cy="1775804"/>
            <a:chOff x="7425425" y="2536889"/>
            <a:chExt cx="3879904" cy="1775804"/>
          </a:xfrm>
        </p:grpSpPr>
        <p:sp>
          <p:nvSpPr>
            <p:cNvPr id="9" name="月系成眼青布作，界于记对际写，照杨东当名。 解厂拉九自民保，计议众制立他有。…">
              <a:extLst>
                <a:ext uri="{FF2B5EF4-FFF2-40B4-BE49-F238E27FC236}">
                  <a16:creationId xmlns:a16="http://schemas.microsoft.com/office/drawing/2014/main" id="{15AAF992-567C-2C4A-BC68-45B1CBE23E24}"/>
                </a:ext>
              </a:extLst>
            </p:cNvPr>
            <p:cNvSpPr txBox="1"/>
            <p:nvPr/>
          </p:nvSpPr>
          <p:spPr>
            <a:xfrm>
              <a:off x="7604151" y="2960335"/>
              <a:ext cx="3701178" cy="135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产品介绍页：</a:t>
              </a:r>
              <a:r>
                <a:rPr lang="zh-CN" altLang="en-US" sz="1200" dirty="0">
                  <a:latin typeface="微软雅黑" panose="020B0503020204020204" pitchFamily="34" charset="-122"/>
                  <a:ea typeface="微软雅黑" panose="020B0503020204020204" pitchFamily="34" charset="-122"/>
                  <a:sym typeface="PingFang SC Regular"/>
                </a:rPr>
                <a:t>产品介绍页：</a:t>
              </a:r>
              <a:r>
                <a:rPr lang="en" altLang="zh-CN" sz="1200" dirty="0">
                  <a:latin typeface="微软雅黑" panose="020B0503020204020204" pitchFamily="34" charset="-122"/>
                  <a:ea typeface="微软雅黑" panose="020B0503020204020204" pitchFamily="34" charset="-122"/>
                  <a:sym typeface="PingFang SC Regular"/>
                </a:rPr>
                <a:t> https://</a:t>
              </a:r>
              <a:r>
                <a:rPr lang="en" altLang="zh-CN" sz="1200" dirty="0" err="1">
                  <a:latin typeface="微软雅黑" panose="020B0503020204020204" pitchFamily="34" charset="-122"/>
                  <a:ea typeface="微软雅黑" panose="020B0503020204020204" pitchFamily="34" charset="-122"/>
                  <a:sym typeface="PingFang SC Regular"/>
                </a:rPr>
                <a:t>cloud.tencent.com</a:t>
              </a:r>
              <a:r>
                <a:rPr lang="en" altLang="zh-CN" sz="1200" dirty="0">
                  <a:latin typeface="微软雅黑" panose="020B0503020204020204" pitchFamily="34" charset="-122"/>
                  <a:ea typeface="微软雅黑" panose="020B0503020204020204" pitchFamily="34" charset="-122"/>
                  <a:sym typeface="PingFang SC Regular"/>
                </a:rPr>
                <a:t>/product/</a:t>
              </a:r>
              <a:r>
                <a:rPr lang="en" altLang="zh-CN" sz="1200">
                  <a:latin typeface="微软雅黑" panose="020B0503020204020204" pitchFamily="34" charset="-122"/>
                  <a:ea typeface="微软雅黑" panose="020B0503020204020204" pitchFamily="34" charset="-122"/>
                  <a:sym typeface="PingFang SC Regular"/>
                </a:rPr>
                <a:t>clb</a:t>
              </a:r>
              <a:endParaRPr lang="en-US" altLang="zh-CN" sz="1200" b="1"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US" sz="1200" b="1" dirty="0">
                  <a:latin typeface="微软雅黑" panose="020B0503020204020204" pitchFamily="34" charset="-122"/>
                  <a:ea typeface="微软雅黑" panose="020B0503020204020204" pitchFamily="34" charset="-122"/>
                  <a:sym typeface="PingFang SC Regular"/>
                </a:rPr>
                <a:t>产品文档：</a:t>
              </a:r>
              <a:r>
                <a:rPr lang="en" altLang="zh-CN" sz="1200" dirty="0">
                  <a:latin typeface="微软雅黑" panose="020B0503020204020204" pitchFamily="34" charset="-122"/>
                  <a:ea typeface="微软雅黑" panose="020B0503020204020204" pitchFamily="34" charset="-122"/>
                  <a:sym typeface="PingFang SC Regular"/>
                  <a:hlinkClick r:id="rId4"/>
                </a:rPr>
                <a:t>https://cloud.tencent.com/document/product/214</a:t>
              </a:r>
              <a:endParaRPr lang="en" altLang="zh-CN" sz="1200" dirty="0">
                <a:latin typeface="微软雅黑" panose="020B0503020204020204" pitchFamily="34" charset="-122"/>
                <a:ea typeface="微软雅黑" panose="020B0503020204020204" pitchFamily="34" charset="-122"/>
                <a:sym typeface="PingFang SC Regular"/>
              </a:endParaRP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 sz="1200" b="1" dirty="0">
                  <a:latin typeface="微软雅黑" panose="020B0503020204020204" pitchFamily="34" charset="-122"/>
                  <a:ea typeface="微软雅黑" panose="020B0503020204020204" pitchFamily="34" charset="-122"/>
                  <a:sym typeface="PingFang SC Regular"/>
                </a:rPr>
                <a:t>云知</a:t>
              </a:r>
              <a:r>
                <a:rPr lang="zh-CN" altLang="en-US" sz="1200" b="1" dirty="0">
                  <a:latin typeface="微软雅黑" panose="020B0503020204020204" pitchFamily="34" charset="-122"/>
                  <a:ea typeface="微软雅黑" panose="020B0503020204020204" pitchFamily="34" charset="-122"/>
                  <a:sym typeface="PingFang SC Regular"/>
                </a:rPr>
                <a:t>：</a:t>
              </a:r>
              <a:r>
                <a:rPr lang="en" altLang="zh-CN" sz="1200" dirty="0">
                  <a:latin typeface="微软雅黑" panose="020B0503020204020204" pitchFamily="34" charset="-122"/>
                  <a:ea typeface="微软雅黑" panose="020B0503020204020204" pitchFamily="34" charset="-122"/>
                  <a:sym typeface="PingFang SC Regular"/>
                </a:rPr>
                <a:t>https://</a:t>
              </a:r>
              <a:r>
                <a:rPr lang="en" altLang="zh-CN" sz="1200" dirty="0" err="1">
                  <a:latin typeface="微软雅黑" panose="020B0503020204020204" pitchFamily="34" charset="-122"/>
                  <a:ea typeface="微软雅黑" panose="020B0503020204020204" pitchFamily="34" charset="-122"/>
                  <a:sym typeface="PingFang SC Regular"/>
                </a:rPr>
                <a:t>csig.lexiangla.com</a:t>
              </a:r>
              <a:r>
                <a:rPr lang="en" altLang="zh-CN" sz="1200" dirty="0">
                  <a:latin typeface="微软雅黑" panose="020B0503020204020204" pitchFamily="34" charset="-122"/>
                  <a:ea typeface="微软雅黑" panose="020B0503020204020204" pitchFamily="34" charset="-122"/>
                  <a:sym typeface="PingFang SC Regular"/>
                </a:rPr>
                <a:t>/</a:t>
              </a:r>
              <a:r>
                <a:rPr lang="en" altLang="zh-CN" sz="1200" dirty="0" err="1">
                  <a:latin typeface="微软雅黑" panose="020B0503020204020204" pitchFamily="34" charset="-122"/>
                  <a:ea typeface="微软雅黑" panose="020B0503020204020204" pitchFamily="34" charset="-122"/>
                  <a:sym typeface="PingFang SC Regular"/>
                </a:rPr>
                <a:t>docs?category_id</a:t>
              </a:r>
              <a:r>
                <a:rPr lang="en" altLang="zh-CN" sz="1200" dirty="0">
                  <a:latin typeface="微软雅黑" panose="020B0503020204020204" pitchFamily="34" charset="-122"/>
                  <a:ea typeface="微软雅黑" panose="020B0503020204020204" pitchFamily="34" charset="-122"/>
                  <a:sym typeface="PingFang SC Regular"/>
                </a:rPr>
                <a:t>=bb9900746b2f11eab1be0a58ac13f307&amp;order=-read_count,-</a:t>
              </a:r>
              <a:r>
                <a:rPr lang="en" altLang="zh-CN" sz="1200" dirty="0" err="1">
                  <a:latin typeface="微软雅黑" panose="020B0503020204020204" pitchFamily="34" charset="-122"/>
                  <a:ea typeface="微软雅黑" panose="020B0503020204020204" pitchFamily="34" charset="-122"/>
                  <a:sym typeface="PingFang SC Regular"/>
                </a:rPr>
                <a:t>edited_at&amp;company_from</a:t>
              </a:r>
              <a:r>
                <a:rPr lang="en" altLang="zh-CN" sz="1200" dirty="0">
                  <a:latin typeface="微软雅黑" panose="020B0503020204020204" pitchFamily="34" charset="-122"/>
                  <a:ea typeface="微软雅黑" panose="020B0503020204020204" pitchFamily="34" charset="-122"/>
                  <a:sym typeface="PingFang SC Regular"/>
                </a:rPr>
                <a:t>=</a:t>
              </a:r>
              <a:r>
                <a:rPr lang="en" altLang="zh-CN" sz="1200" dirty="0" err="1">
                  <a:latin typeface="微软雅黑" panose="020B0503020204020204" pitchFamily="34" charset="-122"/>
                  <a:ea typeface="微软雅黑" panose="020B0503020204020204" pitchFamily="34" charset="-122"/>
                  <a:sym typeface="PingFang SC Regular"/>
                </a:rPr>
                <a:t>csig&amp;page</a:t>
              </a:r>
              <a:r>
                <a:rPr lang="en" altLang="zh-CN" sz="1200" dirty="0">
                  <a:latin typeface="微软雅黑" panose="020B0503020204020204" pitchFamily="34" charset="-122"/>
                  <a:ea typeface="微软雅黑" panose="020B0503020204020204" pitchFamily="34" charset="-122"/>
                  <a:sym typeface="PingFang SC Regular"/>
                </a:rPr>
                <a:t>=1</a:t>
              </a:r>
            </a:p>
            <a:p>
              <a:pPr marL="127006" indent="-127006" defTabSz="228612">
                <a:lnSpc>
                  <a:spcPct val="150000"/>
                </a:lnSpc>
                <a:buSzPct val="80000"/>
                <a:buFontTx/>
                <a:buChar char="•"/>
                <a:defRPr sz="2000" b="0">
                  <a:latin typeface="PingFang SC Regular"/>
                  <a:ea typeface="PingFang SC Regular"/>
                  <a:cs typeface="PingFang SC Regular"/>
                  <a:sym typeface="PingFang SC Regular"/>
                </a:defRPr>
              </a:pPr>
              <a:r>
                <a:rPr lang="zh-CN" altLang="en" sz="1200" b="1" dirty="0">
                  <a:latin typeface="微软雅黑" panose="020B0503020204020204" pitchFamily="34" charset="-122"/>
                  <a:ea typeface="微软雅黑" panose="020B0503020204020204" pitchFamily="34" charset="-122"/>
                  <a:sym typeface="PingFang SC Regular"/>
                </a:rPr>
                <a:t>内部</a:t>
              </a:r>
              <a:r>
                <a:rPr lang="en-US" altLang="zh-CN" sz="1200" b="1" dirty="0">
                  <a:latin typeface="微软雅黑" panose="020B0503020204020204" pitchFamily="34" charset="-122"/>
                  <a:ea typeface="微软雅黑" panose="020B0503020204020204" pitchFamily="34" charset="-122"/>
                  <a:sym typeface="PingFang SC Regular"/>
                </a:rPr>
                <a:t>wiki</a:t>
              </a:r>
              <a:r>
                <a:rPr lang="zh-CN" altLang="en-US" sz="1200" b="1" dirty="0">
                  <a:latin typeface="微软雅黑" panose="020B0503020204020204" pitchFamily="34" charset="-122"/>
                  <a:ea typeface="微软雅黑" panose="020B0503020204020204" pitchFamily="34" charset="-122"/>
                  <a:sym typeface="PingFang SC Regular"/>
                </a:rPr>
                <a:t>：</a:t>
              </a:r>
              <a:r>
                <a:rPr lang="en" altLang="zh-CN" sz="1200" dirty="0">
                  <a:latin typeface="微软雅黑" panose="020B0503020204020204" pitchFamily="34" charset="-122"/>
                  <a:ea typeface="微软雅黑" panose="020B0503020204020204" pitchFamily="34" charset="-122"/>
                  <a:sym typeface="PingFang SC Regular"/>
                </a:rPr>
                <a:t>http://</a:t>
              </a:r>
              <a:r>
                <a:rPr lang="en" altLang="zh-CN" sz="1200" dirty="0" err="1">
                  <a:latin typeface="微软雅黑" panose="020B0503020204020204" pitchFamily="34" charset="-122"/>
                  <a:ea typeface="微软雅黑" panose="020B0503020204020204" pitchFamily="34" charset="-122"/>
                  <a:sym typeface="PingFang SC Regular"/>
                </a:rPr>
                <a:t>tapd.woa.com</a:t>
              </a:r>
              <a:r>
                <a:rPr lang="en" altLang="zh-CN" sz="1200" dirty="0">
                  <a:latin typeface="微软雅黑" panose="020B0503020204020204" pitchFamily="34" charset="-122"/>
                  <a:ea typeface="微软雅黑" panose="020B0503020204020204" pitchFamily="34" charset="-122"/>
                  <a:sym typeface="PingFang SC Regular"/>
                </a:rPr>
                <a:t>/</a:t>
              </a:r>
              <a:r>
                <a:rPr lang="en" altLang="zh-CN" sz="1200" dirty="0" err="1">
                  <a:latin typeface="微软雅黑" panose="020B0503020204020204" pitchFamily="34" charset="-122"/>
                  <a:ea typeface="微软雅黑" panose="020B0503020204020204" pitchFamily="34" charset="-122"/>
                  <a:sym typeface="PingFang SC Regular"/>
                </a:rPr>
                <a:t>iaas_extranet</a:t>
              </a:r>
              <a:r>
                <a:rPr lang="en" altLang="zh-CN" sz="1200" dirty="0">
                  <a:latin typeface="微软雅黑" panose="020B0503020204020204" pitchFamily="34" charset="-122"/>
                  <a:ea typeface="微软雅黑" panose="020B0503020204020204" pitchFamily="34" charset="-122"/>
                  <a:sym typeface="PingFang SC Regular"/>
                </a:rPr>
                <a:t>/</a:t>
              </a:r>
              <a:r>
                <a:rPr lang="en" altLang="zh-CN" sz="1200" dirty="0" err="1">
                  <a:latin typeface="微软雅黑" panose="020B0503020204020204" pitchFamily="34" charset="-122"/>
                  <a:ea typeface="微软雅黑" panose="020B0503020204020204" pitchFamily="34" charset="-122"/>
                  <a:sym typeface="PingFang SC Regular"/>
                </a:rPr>
                <a:t>markdown_wikis</a:t>
              </a:r>
              <a:r>
                <a:rPr lang="en" altLang="zh-CN" sz="1200" dirty="0">
                  <a:latin typeface="微软雅黑" panose="020B0503020204020204" pitchFamily="34" charset="-122"/>
                  <a:ea typeface="微软雅黑" panose="020B0503020204020204" pitchFamily="34" charset="-122"/>
                  <a:sym typeface="PingFang SC Regular"/>
                </a:rPr>
                <a:t>/show/#1220362432000432845</a:t>
              </a:r>
              <a:endParaRPr lang="en-US" altLang="zh-CN" sz="1200" dirty="0">
                <a:latin typeface="微软雅黑" panose="020B0503020204020204" pitchFamily="34" charset="-122"/>
                <a:ea typeface="微软雅黑" panose="020B0503020204020204" pitchFamily="34" charset="-122"/>
                <a:sym typeface="PingFang SC Regular"/>
              </a:endParaRPr>
            </a:p>
          </p:txBody>
        </p:sp>
        <p:sp>
          <p:nvSpPr>
            <p:cNvPr id="10" name="标题文本一">
              <a:extLst>
                <a:ext uri="{FF2B5EF4-FFF2-40B4-BE49-F238E27FC236}">
                  <a16:creationId xmlns:a16="http://schemas.microsoft.com/office/drawing/2014/main" id="{EBCAF319-80D2-D84A-AA40-4DBACED37B03}"/>
                </a:ext>
              </a:extLst>
            </p:cNvPr>
            <p:cNvSpPr txBox="1"/>
            <p:nvPr/>
          </p:nvSpPr>
          <p:spPr>
            <a:xfrm>
              <a:off x="7425425" y="2536889"/>
              <a:ext cx="548154" cy="325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indent="0" algn="l" defTabSz="228612">
                <a:lnSpc>
                  <a:spcPct val="150000"/>
                </a:lnSpc>
                <a:defRPr b="0">
                  <a:solidFill>
                    <a:srgbClr val="00A2FF">
                      <a:hueOff val="848127"/>
                      <a:lumOff val="-2947"/>
                    </a:srgbClr>
                  </a:solidFill>
                  <a:latin typeface="+mn-lt"/>
                  <a:ea typeface="+mn-ea"/>
                  <a:cs typeface="+mn-cs"/>
                  <a:sym typeface="腾讯体 W7"/>
                </a:defRPr>
              </a:pPr>
              <a:r>
                <a:rPr lang="en-US" sz="1600" dirty="0" err="1">
                  <a:solidFill>
                    <a:schemeClr val="tx2"/>
                  </a:solidFill>
                  <a:latin typeface="微软雅黑" panose="020B0503020204020204" pitchFamily="34" charset="-122"/>
                  <a:ea typeface="微软雅黑" panose="020B0503020204020204" pitchFamily="34" charset="-122"/>
                  <a:sym typeface="腾讯体 W7"/>
                </a:rPr>
                <a:t>文档材料</a:t>
              </a:r>
              <a:endParaRPr sz="1600" b="0" dirty="0">
                <a:solidFill>
                  <a:schemeClr val="tx2"/>
                </a:solidFill>
                <a:latin typeface="微软雅黑" panose="020B0503020204020204" pitchFamily="34" charset="-122"/>
                <a:ea typeface="微软雅黑" panose="020B0503020204020204" pitchFamily="34" charset="-122"/>
                <a:sym typeface="腾讯体 W7"/>
              </a:endParaRPr>
            </a:p>
          </p:txBody>
        </p:sp>
      </p:grpSp>
    </p:spTree>
    <p:custDataLst>
      <p:tags r:id="rId1"/>
    </p:custDataLst>
    <p:extLst>
      <p:ext uri="{BB962C8B-B14F-4D97-AF65-F5344CB8AC3E}">
        <p14:creationId xmlns:p14="http://schemas.microsoft.com/office/powerpoint/2010/main" val="2002165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正方形">
            <a:extLst>
              <a:ext uri="{FF2B5EF4-FFF2-40B4-BE49-F238E27FC236}">
                <a16:creationId xmlns:a16="http://schemas.microsoft.com/office/drawing/2014/main" id="{DA7D594C-ADB4-2D49-845A-A9C66991C979}"/>
              </a:ext>
            </a:extLst>
          </p:cNvPr>
          <p:cNvSpPr/>
          <p:nvPr/>
        </p:nvSpPr>
        <p:spPr>
          <a:xfrm>
            <a:off x="491798" y="2363397"/>
            <a:ext cx="4215851" cy="1906869"/>
          </a:xfrm>
          <a:prstGeom prst="rect">
            <a:avLst/>
          </a:prstGeom>
          <a:solidFill>
            <a:srgbClr val="FFFFFF">
              <a:alpha val="9876"/>
            </a:srgbClr>
          </a:solidFill>
          <a:ln w="12700">
            <a:miter lim="400000"/>
          </a:ln>
        </p:spPr>
        <p:txBody>
          <a:bodyPr lIns="25397" tIns="25397" rIns="25397" bIns="25397" anchor="ctr"/>
          <a:lstStyle/>
          <a:p>
            <a:pPr algn="ctr" defTabSz="412730" hangingPunct="0">
              <a:defRPr sz="3200" b="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ea typeface="Helvetica Neue Medium"/>
              <a:cs typeface="Helvetica Neue Medium"/>
              <a:sym typeface="Helvetica Neue Medium"/>
            </a:endParaRPr>
          </a:p>
        </p:txBody>
      </p:sp>
      <p:sp>
        <p:nvSpPr>
          <p:cNvPr id="290" name="正方形"/>
          <p:cNvSpPr/>
          <p:nvPr/>
        </p:nvSpPr>
        <p:spPr>
          <a:xfrm>
            <a:off x="3909544" y="1923188"/>
            <a:ext cx="1193646" cy="1193645"/>
          </a:xfrm>
          <a:prstGeom prst="rect">
            <a:avLst/>
          </a:prstGeom>
          <a:solidFill>
            <a:srgbClr val="FFFFFF">
              <a:alpha val="9876"/>
            </a:srgbClr>
          </a:solidFill>
          <a:ln w="12700">
            <a:miter lim="400000"/>
          </a:ln>
        </p:spPr>
        <p:txBody>
          <a:bodyPr lIns="25397" tIns="25397" rIns="25397" bIns="25397" anchor="ctr"/>
          <a:lstStyle/>
          <a:p>
            <a:pPr algn="ctr" defTabSz="412730"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94" name="正方形"/>
          <p:cNvSpPr/>
          <p:nvPr/>
        </p:nvSpPr>
        <p:spPr>
          <a:xfrm>
            <a:off x="1427302" y="4079087"/>
            <a:ext cx="526759" cy="526759"/>
          </a:xfrm>
          <a:prstGeom prst="rect">
            <a:avLst/>
          </a:prstGeom>
          <a:solidFill>
            <a:srgbClr val="FFFFFF">
              <a:alpha val="49687"/>
            </a:srgbClr>
          </a:solidFill>
          <a:ln w="12700">
            <a:miter lim="400000"/>
          </a:ln>
        </p:spPr>
        <p:txBody>
          <a:bodyPr lIns="25397" tIns="25397" rIns="25397" bIns="25397" anchor="ctr"/>
          <a:lstStyle/>
          <a:p>
            <a:pPr algn="ctr" defTabSz="412730" hangingPunct="0">
              <a:defRPr sz="3200" b="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9" name="THANKS">
            <a:extLst>
              <a:ext uri="{FF2B5EF4-FFF2-40B4-BE49-F238E27FC236}">
                <a16:creationId xmlns:a16="http://schemas.microsoft.com/office/drawing/2014/main" id="{7FD13093-08AF-5243-9B90-C727CB799831}"/>
              </a:ext>
            </a:extLst>
          </p:cNvPr>
          <p:cNvSpPr txBox="1"/>
          <p:nvPr/>
        </p:nvSpPr>
        <p:spPr>
          <a:xfrm>
            <a:off x="563635" y="2794737"/>
            <a:ext cx="4280634" cy="1044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97" tIns="25397" rIns="25397" bIns="25397" anchor="ctr">
            <a:spAutoFit/>
          </a:bodyPr>
          <a:lstStyle>
            <a:lvl1pPr algn="l" defTabSz="457200">
              <a:lnSpc>
                <a:spcPct val="80000"/>
              </a:lnSpc>
              <a:defRPr sz="16000" b="0">
                <a:latin typeface="+mn-lt"/>
                <a:ea typeface="+mn-ea"/>
                <a:cs typeface="+mn-cs"/>
                <a:sym typeface="腾讯体 W7"/>
              </a:defRPr>
            </a:lvl1pPr>
          </a:lstStyle>
          <a:p>
            <a:pPr defTabSz="457154" hangingPunct="0"/>
            <a:r>
              <a:rPr lang="zh-CN" altLang="en-US" sz="8000" kern="0" dirty="0">
                <a:solidFill>
                  <a:srgbClr val="FFFFFF"/>
                </a:solidFill>
                <a:latin typeface="腾讯体 W7"/>
                <a:ea typeface="腾讯体 W7"/>
              </a:rPr>
              <a:t>感谢倾听</a:t>
            </a:r>
            <a:endParaRPr sz="8000" kern="0" dirty="0">
              <a:solidFill>
                <a:srgbClr val="FFFFFF"/>
              </a:solidFill>
              <a:latin typeface="腾讯体 W7"/>
              <a:ea typeface="腾讯体 W7"/>
            </a:endParaRPr>
          </a:p>
        </p:txBody>
      </p:sp>
    </p:spTree>
    <p:extLst>
      <p:ext uri="{BB962C8B-B14F-4D97-AF65-F5344CB8AC3E}">
        <p14:creationId xmlns:p14="http://schemas.microsoft.com/office/powerpoint/2010/main" val="37557422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F9BA5E2-F04E-6B43-916F-F4022E7F0B2D}"/>
              </a:ext>
            </a:extLst>
          </p:cNvPr>
          <p:cNvSpPr>
            <a:spLocks noGrp="1"/>
          </p:cNvSpPr>
          <p:nvPr>
            <p:ph type="sldNum" sz="quarter" idx="10"/>
          </p:nvPr>
        </p:nvSpPr>
        <p:spPr>
          <a:xfrm>
            <a:off x="11684580" y="6540502"/>
            <a:ext cx="214802" cy="225703"/>
          </a:xfrm>
        </p:spPr>
        <p:txBody>
          <a:bodyPr/>
          <a:lstStyle/>
          <a:p>
            <a:fld id="{86CB4B4D-7CA3-9044-876B-883B54F8677D}" type="slidenum">
              <a:rPr lang="en-US" altLang="zh-CN" smtClean="0"/>
              <a:pPr/>
              <a:t>4</a:t>
            </a:fld>
            <a:endParaRPr lang="zh-CN" altLang="en-US" dirty="0"/>
          </a:p>
        </p:txBody>
      </p:sp>
      <p:sp>
        <p:nvSpPr>
          <p:cNvPr id="7" name="文本占位符 1">
            <a:extLst>
              <a:ext uri="{FF2B5EF4-FFF2-40B4-BE49-F238E27FC236}">
                <a16:creationId xmlns:a16="http://schemas.microsoft.com/office/drawing/2014/main" id="{F8BE90D8-D8B6-0B42-851A-3001E9C8E447}"/>
              </a:ext>
            </a:extLst>
          </p:cNvPr>
          <p:cNvSpPr txBox="1">
            <a:spLocks/>
          </p:cNvSpPr>
          <p:nvPr/>
        </p:nvSpPr>
        <p:spPr>
          <a:xfrm>
            <a:off x="509100" y="1012820"/>
            <a:ext cx="11016686" cy="2054175"/>
          </a:xfrm>
          <a:prstGeom prst="rect">
            <a:avLst/>
          </a:prstGeom>
        </p:spPr>
        <p:txBody>
          <a:bodyPr anchor="ctr">
            <a:normAutofit/>
          </a:bodyPr>
          <a:lstStyle>
            <a:lvl1pPr marL="0" marR="0" indent="0" algn="l" defTabSz="228612" latinLnBrk="0">
              <a:lnSpc>
                <a:spcPct val="150000"/>
              </a:lnSpc>
              <a:spcBef>
                <a:spcPts val="0"/>
              </a:spcBef>
              <a:spcAft>
                <a:spcPts val="0"/>
              </a:spcAft>
              <a:buClrTx/>
              <a:buSzPct val="125000"/>
              <a:buFontTx/>
              <a:buNone/>
              <a:tabLst/>
              <a:defRPr sz="2000" b="1" i="0" u="none" strike="noStrike" cap="none" spc="0" baseline="0">
                <a:solidFill>
                  <a:srgbClr val="0060F0"/>
                </a:solidFill>
                <a:uFillTx/>
                <a:latin typeface="TencentSans W7" panose="020C04030202040F0204" pitchFamily="34" charset="-122"/>
                <a:ea typeface="TencentSans W7" panose="020C04030202040F0204" pitchFamily="34" charset="-122"/>
                <a:cs typeface="FZLanTingHei-R-GBK" panose="02000000000000000000" pitchFamily="2" charset="-122"/>
                <a:sym typeface="PingFang SC Regular"/>
              </a:defRPr>
            </a:lvl1pPr>
            <a:lvl2pPr marL="63503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2pPr>
            <a:lvl3pPr marL="952548"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3pPr>
            <a:lvl4pPr marL="127006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4pPr>
            <a:lvl5pPr marL="1270063" marR="0" indent="0" algn="l" defTabSz="228612" latinLnBrk="0">
              <a:lnSpc>
                <a:spcPct val="120000"/>
              </a:lnSpc>
              <a:spcBef>
                <a:spcPts val="0"/>
              </a:spcBef>
              <a:spcAft>
                <a:spcPts val="0"/>
              </a:spcAft>
              <a:buClrTx/>
              <a:buSzPct val="125000"/>
              <a:buFontTx/>
              <a:buNone/>
              <a:tabLst/>
              <a:defRPr sz="2601" b="0" i="0" u="none" strike="noStrike" cap="none" spc="0" baseline="0">
                <a:solidFill>
                  <a:srgbClr val="000000"/>
                </a:solidFill>
                <a:uFillTx/>
                <a:latin typeface="FZLanTingHei-R-GBK" panose="02000000000000000000" pitchFamily="2" charset="-122"/>
                <a:ea typeface="Microsoft YaHei" panose="020B0503020204020204" pitchFamily="34" charset="-122"/>
                <a:cs typeface="FZLanTingHei-R-GBK" panose="02000000000000000000" pitchFamily="2" charset="-122"/>
                <a:sym typeface="PingFang SC Regular"/>
              </a:defRPr>
            </a:lvl5pPr>
            <a:lvl6pPr marL="1905095"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6pPr>
            <a:lvl7pPr marL="2222612"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7pPr>
            <a:lvl8pPr marL="2540127"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8pPr>
            <a:lvl9pPr marL="2857644" marR="0" indent="-317517" algn="l" defTabSz="228612" latinLnBrk="0">
              <a:lnSpc>
                <a:spcPct val="120000"/>
              </a:lnSpc>
              <a:spcBef>
                <a:spcPts val="0"/>
              </a:spcBef>
              <a:spcAft>
                <a:spcPts val="0"/>
              </a:spcAft>
              <a:buClrTx/>
              <a:buSzPct val="125000"/>
              <a:buFontTx/>
              <a:buChar char="•"/>
              <a:tabLst/>
              <a:defRPr sz="2601" b="0" i="0" u="none" strike="noStrike" cap="none" spc="0" baseline="0">
                <a:solidFill>
                  <a:srgbClr val="000000"/>
                </a:solidFill>
                <a:uFillTx/>
                <a:latin typeface="PingFang SC Regular"/>
                <a:ea typeface="PingFang SC Regular"/>
                <a:cs typeface="PingFang SC Regular"/>
                <a:sym typeface="PingFang SC Regular"/>
              </a:defRPr>
            </a:lvl9pPr>
          </a:lstStyle>
          <a:p>
            <a:pPr rtl="0" hangingPunct="1"/>
            <a:r>
              <a:rPr lang="zh-CN" altLang="en-US" sz="2400" kern="100" dirty="0">
                <a:solidFill>
                  <a:schemeClr val="tx2"/>
                </a:solidFill>
                <a:cs typeface="Times New Roman" panose="02020603050405020304" pitchFamily="18" charset="0"/>
                <a:sym typeface="Helvetica Neue"/>
              </a:rPr>
              <a:t>负载均衡（</a:t>
            </a:r>
            <a:r>
              <a:rPr lang="en" altLang="zh-CN" sz="2400" kern="100" dirty="0">
                <a:solidFill>
                  <a:schemeClr val="tx2"/>
                </a:solidFill>
                <a:cs typeface="Times New Roman" panose="02020603050405020304" pitchFamily="18" charset="0"/>
                <a:sym typeface="Helvetica Neue"/>
              </a:rPr>
              <a:t>Cloud Load Balancer</a:t>
            </a:r>
            <a:r>
              <a:rPr lang="zh-CN" altLang="en" sz="2400" kern="100" dirty="0">
                <a:solidFill>
                  <a:schemeClr val="tx2"/>
                </a:solidFill>
                <a:cs typeface="Times New Roman" panose="02020603050405020304" pitchFamily="18" charset="0"/>
                <a:sym typeface="Helvetica Neue"/>
              </a:rPr>
              <a:t>，</a:t>
            </a:r>
            <a:r>
              <a:rPr lang="en" altLang="zh-CN" sz="2400" kern="100" dirty="0">
                <a:solidFill>
                  <a:schemeClr val="tx2"/>
                </a:solidFill>
                <a:cs typeface="Times New Roman" panose="02020603050405020304" pitchFamily="18" charset="0"/>
                <a:sym typeface="Helvetica Neue"/>
              </a:rPr>
              <a:t>CLB</a:t>
            </a:r>
            <a:r>
              <a:rPr lang="zh-CN" altLang="en" sz="2400" kern="100" dirty="0">
                <a:solidFill>
                  <a:schemeClr val="tx2"/>
                </a:solidFill>
                <a:cs typeface="Times New Roman" panose="02020603050405020304" pitchFamily="18" charset="0"/>
                <a:sym typeface="Helvetica Neue"/>
              </a:rPr>
              <a:t>）</a:t>
            </a:r>
            <a:endParaRPr lang="en-US" altLang="zh-CN" sz="2400" kern="100" dirty="0">
              <a:solidFill>
                <a:schemeClr val="tx2"/>
              </a:solidFill>
              <a:cs typeface="Times New Roman" panose="02020603050405020304" pitchFamily="18" charset="0"/>
              <a:sym typeface="Helvetica Neue"/>
            </a:endParaRPr>
          </a:p>
          <a:p>
            <a:pPr rtl="0" hangingPunct="1"/>
            <a:r>
              <a:rPr lang="zh-CN" altLang="en-US" b="0" kern="100" dirty="0">
                <a:solidFill>
                  <a:schemeClr val="tx1"/>
                </a:solidFill>
                <a:cs typeface="Times New Roman" panose="02020603050405020304" pitchFamily="18" charset="0"/>
                <a:sym typeface="Helvetica Neue"/>
              </a:rPr>
              <a:t>提供安全、稳定、弹性的</a:t>
            </a:r>
            <a:r>
              <a:rPr lang="zh-CN" altLang="en-US" b="0" kern="100" dirty="0">
                <a:solidFill>
                  <a:srgbClr val="0060FF"/>
                </a:solidFill>
                <a:cs typeface="Times New Roman" panose="02020603050405020304" pitchFamily="18" charset="0"/>
                <a:sym typeface="Helvetica Neue"/>
              </a:rPr>
              <a:t>流量分发</a:t>
            </a:r>
            <a:r>
              <a:rPr lang="zh-CN" altLang="en-US" b="0" kern="100" dirty="0">
                <a:solidFill>
                  <a:schemeClr val="tx1"/>
                </a:solidFill>
                <a:cs typeface="Times New Roman" panose="02020603050405020304" pitchFamily="18" charset="0"/>
                <a:sym typeface="Helvetica Neue"/>
              </a:rPr>
              <a:t>服务，访问流量经由 </a:t>
            </a:r>
            <a:r>
              <a:rPr lang="en" altLang="zh-CN" b="0" kern="100" dirty="0">
                <a:solidFill>
                  <a:schemeClr val="tx1"/>
                </a:solidFill>
                <a:cs typeface="Times New Roman" panose="02020603050405020304" pitchFamily="18" charset="0"/>
                <a:sym typeface="Helvetica Neue"/>
              </a:rPr>
              <a:t>CLB </a:t>
            </a:r>
            <a:r>
              <a:rPr lang="zh-CN" altLang="en-US" b="0" kern="100" dirty="0">
                <a:solidFill>
                  <a:schemeClr val="tx1"/>
                </a:solidFill>
                <a:cs typeface="Times New Roman" panose="02020603050405020304" pitchFamily="18" charset="0"/>
                <a:sym typeface="Helvetica Neue"/>
              </a:rPr>
              <a:t>可以自动分配到云中的多台云服务器上，</a:t>
            </a:r>
            <a:r>
              <a:rPr lang="zh-CN" altLang="en-US" b="0" kern="100" dirty="0">
                <a:solidFill>
                  <a:srgbClr val="0060FF"/>
                </a:solidFill>
                <a:cs typeface="Times New Roman" panose="02020603050405020304" pitchFamily="18" charset="0"/>
                <a:sym typeface="Helvetica Neue"/>
              </a:rPr>
              <a:t>扩展系统的服务能力</a:t>
            </a:r>
            <a:r>
              <a:rPr lang="zh-CN" altLang="en-US" b="0" kern="100" dirty="0">
                <a:solidFill>
                  <a:schemeClr val="tx1"/>
                </a:solidFill>
                <a:cs typeface="Times New Roman" panose="02020603050405020304" pitchFamily="18" charset="0"/>
                <a:sym typeface="Helvetica Neue"/>
              </a:rPr>
              <a:t>并</a:t>
            </a:r>
            <a:r>
              <a:rPr lang="zh-CN" altLang="en-US" b="0" kern="100" dirty="0">
                <a:solidFill>
                  <a:srgbClr val="0060FF"/>
                </a:solidFill>
                <a:cs typeface="Times New Roman" panose="02020603050405020304" pitchFamily="18" charset="0"/>
                <a:sym typeface="Helvetica Neue"/>
              </a:rPr>
              <a:t>消除单点故障</a:t>
            </a:r>
            <a:r>
              <a:rPr lang="zh-CN" altLang="en-US" b="0" kern="100" dirty="0">
                <a:solidFill>
                  <a:schemeClr val="tx1"/>
                </a:solidFill>
                <a:cs typeface="Times New Roman" panose="02020603050405020304" pitchFamily="18" charset="0"/>
                <a:sym typeface="Helvetica Neue"/>
              </a:rPr>
              <a:t>。负载均衡支持亿级连接和千万级并发，可轻松应对大流量访问，满足业务需求。</a:t>
            </a:r>
          </a:p>
        </p:txBody>
      </p:sp>
      <p:sp>
        <p:nvSpPr>
          <p:cNvPr id="10" name="标题文本">
            <a:extLst>
              <a:ext uri="{FF2B5EF4-FFF2-40B4-BE49-F238E27FC236}">
                <a16:creationId xmlns:a16="http://schemas.microsoft.com/office/drawing/2014/main" id="{5F912697-FBD2-8447-8A48-59672316EA43}"/>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a:defRPr/>
            </a:pPr>
            <a:r>
              <a:rPr lang="zh-CN" altLang="en-US" sz="3001" kern="0" dirty="0">
                <a:solidFill>
                  <a:sysClr val="windowText" lastClr="000000"/>
                </a:solidFill>
                <a:latin typeface="腾讯体 W7"/>
                <a:ea typeface="腾讯体 W7"/>
              </a:rPr>
              <a:t>产品概述</a:t>
            </a:r>
          </a:p>
        </p:txBody>
      </p:sp>
      <p:pic>
        <p:nvPicPr>
          <p:cNvPr id="5" name="图片 4">
            <a:extLst>
              <a:ext uri="{FF2B5EF4-FFF2-40B4-BE49-F238E27FC236}">
                <a16:creationId xmlns:a16="http://schemas.microsoft.com/office/drawing/2014/main" id="{50F3FB61-B6DB-D649-9E35-19B5DC0C9F19}"/>
              </a:ext>
            </a:extLst>
          </p:cNvPr>
          <p:cNvPicPr>
            <a:picLocks noChangeAspect="1"/>
          </p:cNvPicPr>
          <p:nvPr/>
        </p:nvPicPr>
        <p:blipFill>
          <a:blip r:embed="rId2"/>
          <a:stretch>
            <a:fillRect/>
          </a:stretch>
        </p:blipFill>
        <p:spPr>
          <a:xfrm>
            <a:off x="2128499" y="3527716"/>
            <a:ext cx="7609403" cy="2540724"/>
          </a:xfrm>
          <a:prstGeom prst="rect">
            <a:avLst/>
          </a:prstGeom>
        </p:spPr>
      </p:pic>
      <p:sp>
        <p:nvSpPr>
          <p:cNvPr id="8" name="此处为内容描述文本，文本字体选用微软雅黑，字号20磅，字重Regular，颜色色值为#000000，行距为1.5倍。">
            <a:extLst>
              <a:ext uri="{FF2B5EF4-FFF2-40B4-BE49-F238E27FC236}">
                <a16:creationId xmlns:a16="http://schemas.microsoft.com/office/drawing/2014/main" id="{633D53E8-FFFA-F843-A4ED-1E6B8EF40CC6}"/>
              </a:ext>
            </a:extLst>
          </p:cNvPr>
          <p:cNvSpPr txBox="1"/>
          <p:nvPr/>
        </p:nvSpPr>
        <p:spPr>
          <a:xfrm>
            <a:off x="1616334" y="3502485"/>
            <a:ext cx="1746236" cy="40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a:lnSpc>
                <a:spcPct val="150000"/>
              </a:lnSpc>
            </a:pPr>
            <a:r>
              <a:rPr lang="zh-CN" altLang="en-US" dirty="0">
                <a:solidFill>
                  <a:srgbClr val="0060FF"/>
                </a:solidFill>
                <a:latin typeface="微软雅黑" panose="020B0503020204020204" pitchFamily="34" charset="-122"/>
                <a:ea typeface="微软雅黑" panose="020B0503020204020204" pitchFamily="34" charset="-122"/>
              </a:rPr>
              <a:t>业务流量入口</a:t>
            </a:r>
            <a:endParaRPr lang="en-US" altLang="zh-CN" dirty="0">
              <a:solidFill>
                <a:srgbClr val="0060FF"/>
              </a:solidFill>
              <a:latin typeface="微软雅黑" panose="020B0503020204020204" pitchFamily="34" charset="-122"/>
              <a:ea typeface="微软雅黑" panose="020B0503020204020204" pitchFamily="34" charset="-122"/>
            </a:endParaRPr>
          </a:p>
        </p:txBody>
      </p:sp>
      <p:sp>
        <p:nvSpPr>
          <p:cNvPr id="9" name="线条">
            <a:extLst>
              <a:ext uri="{FF2B5EF4-FFF2-40B4-BE49-F238E27FC236}">
                <a16:creationId xmlns:a16="http://schemas.microsoft.com/office/drawing/2014/main" id="{8FEDF5B3-B78E-A643-B21C-CE7A32A14C0B}"/>
              </a:ext>
            </a:extLst>
          </p:cNvPr>
          <p:cNvSpPr/>
          <p:nvPr/>
        </p:nvSpPr>
        <p:spPr>
          <a:xfrm flipH="1" flipV="1">
            <a:off x="2989009" y="3935005"/>
            <a:ext cx="1478411" cy="575823"/>
          </a:xfrm>
          <a:prstGeom prst="line">
            <a:avLst/>
          </a:prstGeom>
          <a:ln w="19050">
            <a:solidFill>
              <a:schemeClr val="tx2"/>
            </a:solidFill>
            <a:custDash>
              <a:ds d="200000" sp="200000"/>
            </a:custDash>
            <a:miter lim="400000"/>
          </a:ln>
        </p:spPr>
        <p:txBody>
          <a:bodyPr lIns="25400" tIns="25400" rIns="25400" bIns="25400" anchor="ctr"/>
          <a:lstStyle/>
          <a:p>
            <a:pPr>
              <a:defRPr sz="3200" b="0">
                <a:solidFill>
                  <a:srgbClr val="FFFFFF"/>
                </a:solidFill>
                <a:latin typeface="Helvetica Neue Medium"/>
                <a:ea typeface="Helvetica Neue Medium"/>
                <a:cs typeface="Helvetica Neue Medium"/>
                <a:sym typeface="Helvetica Neue Medium"/>
              </a:defRPr>
            </a:pPr>
            <a:endParaRPr sz="1600"/>
          </a:p>
        </p:txBody>
      </p:sp>
      <p:cxnSp>
        <p:nvCxnSpPr>
          <p:cNvPr id="11" name="直线连接符 2">
            <a:extLst>
              <a:ext uri="{FF2B5EF4-FFF2-40B4-BE49-F238E27FC236}">
                <a16:creationId xmlns:a16="http://schemas.microsoft.com/office/drawing/2014/main" id="{A2366ADE-C917-2347-BAF0-CFFBFABC4857}"/>
              </a:ext>
            </a:extLst>
          </p:cNvPr>
          <p:cNvCxnSpPr>
            <a:cxnSpLocks/>
          </p:cNvCxnSpPr>
          <p:nvPr/>
        </p:nvCxnSpPr>
        <p:spPr>
          <a:xfrm rot="16200000" flipV="1">
            <a:off x="3009622" y="3839542"/>
            <a:ext cx="0" cy="190928"/>
          </a:xfrm>
          <a:prstGeom prst="line">
            <a:avLst/>
          </a:prstGeom>
          <a:noFill/>
          <a:ln w="19050" cap="flat">
            <a:solidFill>
              <a:schemeClr val="tx2"/>
            </a:solidFill>
            <a:prstDash val="solid"/>
            <a:miter lim="400000"/>
          </a:ln>
          <a:effectLst/>
          <a:sp3d/>
        </p:spPr>
        <p:style>
          <a:lnRef idx="0">
            <a:scrgbClr r="0" g="0" b="0"/>
          </a:lnRef>
          <a:fillRef idx="0">
            <a:scrgbClr r="0" g="0" b="0"/>
          </a:fillRef>
          <a:effectRef idx="0">
            <a:scrgbClr r="0" g="0" b="0"/>
          </a:effectRef>
          <a:fontRef idx="none"/>
        </p:style>
      </p:cxnSp>
      <p:pic>
        <p:nvPicPr>
          <p:cNvPr id="12" name="图片 11">
            <a:extLst>
              <a:ext uri="{FF2B5EF4-FFF2-40B4-BE49-F238E27FC236}">
                <a16:creationId xmlns:a16="http://schemas.microsoft.com/office/drawing/2014/main" id="{84ECC82E-37A3-6240-B1B9-B208A834DB6C}"/>
              </a:ext>
            </a:extLst>
          </p:cNvPr>
          <p:cNvPicPr>
            <a:picLocks noChangeAspect="1"/>
          </p:cNvPicPr>
          <p:nvPr/>
        </p:nvPicPr>
        <p:blipFill>
          <a:blip r:embed="rId3"/>
          <a:stretch>
            <a:fillRect/>
          </a:stretch>
        </p:blipFill>
        <p:spPr>
          <a:xfrm>
            <a:off x="9665336" y="6138330"/>
            <a:ext cx="1478334" cy="407578"/>
          </a:xfrm>
          <a:prstGeom prst="rect">
            <a:avLst/>
          </a:prstGeom>
        </p:spPr>
      </p:pic>
      <p:pic>
        <p:nvPicPr>
          <p:cNvPr id="13" name="图片 12">
            <a:extLst>
              <a:ext uri="{FF2B5EF4-FFF2-40B4-BE49-F238E27FC236}">
                <a16:creationId xmlns:a16="http://schemas.microsoft.com/office/drawing/2014/main" id="{78FDAF32-5117-9A45-952D-58C1CA43B1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8734" y="6129501"/>
            <a:ext cx="1103517" cy="459420"/>
          </a:xfrm>
          <a:prstGeom prst="rect">
            <a:avLst/>
          </a:prstGeom>
        </p:spPr>
      </p:pic>
      <p:pic>
        <p:nvPicPr>
          <p:cNvPr id="14" name="图片 13">
            <a:extLst>
              <a:ext uri="{FF2B5EF4-FFF2-40B4-BE49-F238E27FC236}">
                <a16:creationId xmlns:a16="http://schemas.microsoft.com/office/drawing/2014/main" id="{7A0B0A19-DF8C-AE4E-A4F0-76B5FE897E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084" y="6166096"/>
            <a:ext cx="1103518" cy="386231"/>
          </a:xfrm>
          <a:prstGeom prst="rect">
            <a:avLst/>
          </a:prstGeom>
        </p:spPr>
      </p:pic>
      <p:pic>
        <p:nvPicPr>
          <p:cNvPr id="15" name="图片 14">
            <a:extLst>
              <a:ext uri="{FF2B5EF4-FFF2-40B4-BE49-F238E27FC236}">
                <a16:creationId xmlns:a16="http://schemas.microsoft.com/office/drawing/2014/main" id="{D72F28FD-34D0-2147-8712-5E2A331F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7272" y="6180600"/>
            <a:ext cx="1191851" cy="357223"/>
          </a:xfrm>
          <a:prstGeom prst="rect">
            <a:avLst/>
          </a:prstGeom>
        </p:spPr>
      </p:pic>
      <p:pic>
        <p:nvPicPr>
          <p:cNvPr id="16" name="图片 15">
            <a:extLst>
              <a:ext uri="{FF2B5EF4-FFF2-40B4-BE49-F238E27FC236}">
                <a16:creationId xmlns:a16="http://schemas.microsoft.com/office/drawing/2014/main" id="{5DFA1681-8D31-2C40-B097-20A926523B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019" y="6236387"/>
            <a:ext cx="1273549" cy="245649"/>
          </a:xfrm>
          <a:prstGeom prst="rect">
            <a:avLst/>
          </a:prstGeom>
        </p:spPr>
      </p:pic>
      <p:pic>
        <p:nvPicPr>
          <p:cNvPr id="17" name="Picture 10" descr="logo临摹」小红书logo设计|UI|图标|媒有数- 临摹作品- 站酷(ZCOOL)">
            <a:extLst>
              <a:ext uri="{FF2B5EF4-FFF2-40B4-BE49-F238E27FC236}">
                <a16:creationId xmlns:a16="http://schemas.microsoft.com/office/drawing/2014/main" id="{8CD0BD54-955B-A646-A505-AA0FA039AC9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336" t="35871" r="26781" b="37747"/>
          <a:stretch/>
        </p:blipFill>
        <p:spPr bwMode="auto">
          <a:xfrm>
            <a:off x="1953304" y="6165396"/>
            <a:ext cx="954043" cy="38763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FF3F20EC-B37D-C848-BBFF-8167FDDA5F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69483" y="6166400"/>
            <a:ext cx="1433242" cy="385622"/>
          </a:xfrm>
          <a:prstGeom prst="rect">
            <a:avLst/>
          </a:prstGeom>
        </p:spPr>
      </p:pic>
      <p:pic>
        <p:nvPicPr>
          <p:cNvPr id="19" name="图片 18">
            <a:extLst>
              <a:ext uri="{FF2B5EF4-FFF2-40B4-BE49-F238E27FC236}">
                <a16:creationId xmlns:a16="http://schemas.microsoft.com/office/drawing/2014/main" id="{62792125-B0D5-3945-9F74-325ACB545FD5}"/>
              </a:ext>
            </a:extLst>
          </p:cNvPr>
          <p:cNvPicPr>
            <a:picLocks noChangeAspect="1"/>
          </p:cNvPicPr>
          <p:nvPr/>
        </p:nvPicPr>
        <p:blipFill rotWithShape="1">
          <a:blip r:embed="rId10">
            <a:extLst>
              <a:ext uri="{28A0092B-C50C-407E-A947-70E740481C1C}">
                <a14:useLocalDpi xmlns:a14="http://schemas.microsoft.com/office/drawing/2010/main" val="0"/>
              </a:ext>
            </a:extLst>
          </a:blip>
          <a:srcRect l="10264" t="37415" r="10097" b="38616"/>
          <a:stretch/>
        </p:blipFill>
        <p:spPr>
          <a:xfrm>
            <a:off x="4051094" y="6150997"/>
            <a:ext cx="1383618" cy="416429"/>
          </a:xfrm>
          <a:prstGeom prst="rect">
            <a:avLst/>
          </a:prstGeom>
        </p:spPr>
      </p:pic>
    </p:spTree>
    <p:extLst>
      <p:ext uri="{BB962C8B-B14F-4D97-AF65-F5344CB8AC3E}">
        <p14:creationId xmlns:p14="http://schemas.microsoft.com/office/powerpoint/2010/main" val="10569513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月系成眼青布作，界于记对际写，照杨东当名。 解厂拉九自民保，计议众制立他有。…"/>
          <p:cNvSpPr txBox="1"/>
          <p:nvPr/>
        </p:nvSpPr>
        <p:spPr>
          <a:xfrm>
            <a:off x="7603160" y="1732878"/>
            <a:ext cx="3700696" cy="79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腾讯云为负载均衡实例分配的服务 </a:t>
            </a:r>
            <a:r>
              <a:rPr lang="en-US" altLang="zh-CN" sz="1200" dirty="0">
                <a:latin typeface="微软雅黑" panose="020B0503020204020204" pitchFamily="34" charset="-122"/>
                <a:ea typeface="微软雅黑" panose="020B0503020204020204" pitchFamily="34" charset="-122"/>
                <a:sym typeface="PingFang SC Regular"/>
              </a:rPr>
              <a:t>IP </a:t>
            </a:r>
            <a:r>
              <a:rPr lang="zh-CN" altLang="en-US" sz="1200" dirty="0">
                <a:latin typeface="微软雅黑" panose="020B0503020204020204" pitchFamily="34" charset="-122"/>
                <a:ea typeface="微软雅黑" panose="020B0503020204020204" pitchFamily="34" charset="-122"/>
                <a:sym typeface="PingFang SC Regular"/>
              </a:rPr>
              <a:t>地址</a:t>
            </a:r>
            <a:endParaRPr lang="en-US" altLang="zh-CN" sz="12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en-US" altLang="zh-CN" sz="1200" dirty="0">
                <a:latin typeface="微软雅黑" panose="020B0503020204020204" pitchFamily="34" charset="-122"/>
                <a:ea typeface="微软雅黑" panose="020B0503020204020204" pitchFamily="34" charset="-122"/>
                <a:sym typeface="PingFang SC Regular"/>
              </a:rPr>
              <a:t>VIP </a:t>
            </a:r>
            <a:r>
              <a:rPr lang="zh-CN" altLang="en-US" sz="1200" dirty="0">
                <a:latin typeface="微软雅黑" panose="020B0503020204020204" pitchFamily="34" charset="-122"/>
                <a:ea typeface="微软雅黑" panose="020B0503020204020204" pitchFamily="34" charset="-122"/>
                <a:sym typeface="PingFang SC Regular"/>
              </a:rPr>
              <a:t>可以对外隐藏业务真实的 </a:t>
            </a:r>
            <a:r>
              <a:rPr lang="en-US" altLang="zh-CN" sz="1200" dirty="0">
                <a:latin typeface="微软雅黑" panose="020B0503020204020204" pitchFamily="34" charset="-122"/>
                <a:ea typeface="微软雅黑" panose="020B0503020204020204" pitchFamily="34" charset="-122"/>
                <a:sym typeface="PingFang SC Regular"/>
              </a:rPr>
              <a:t>IP </a:t>
            </a:r>
            <a:r>
              <a:rPr lang="zh-CN" altLang="en-US" sz="1200" dirty="0">
                <a:latin typeface="微软雅黑" panose="020B0503020204020204" pitchFamily="34" charset="-122"/>
                <a:ea typeface="微软雅黑" panose="020B0503020204020204" pitchFamily="34" charset="-122"/>
                <a:sym typeface="PingFang SC Regular"/>
              </a:rPr>
              <a:t>地址，提高安全性</a:t>
            </a:r>
            <a:endParaRPr lang="en-US" altLang="zh-CN" sz="12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en-US" altLang="zh-CN" sz="1200" dirty="0">
                <a:latin typeface="微软雅黑" panose="020B0503020204020204" pitchFamily="34" charset="-122"/>
                <a:ea typeface="微软雅黑" panose="020B0503020204020204" pitchFamily="34" charset="-122"/>
                <a:sym typeface="PingFang SC Regular"/>
              </a:rPr>
              <a:t>CLB</a:t>
            </a:r>
            <a:r>
              <a:rPr lang="zh-CN" altLang="en-US" sz="1200" dirty="0">
                <a:latin typeface="微软雅黑" panose="020B0503020204020204" pitchFamily="34" charset="-122"/>
                <a:ea typeface="微软雅黑" panose="020B0503020204020204" pitchFamily="34" charset="-122"/>
                <a:sym typeface="PingFang SC Regular"/>
              </a:rPr>
              <a:t> 支持 </a:t>
            </a:r>
            <a:r>
              <a:rPr lang="en-US" altLang="zh-CN" sz="1200" dirty="0">
                <a:latin typeface="微软雅黑" panose="020B0503020204020204" pitchFamily="34" charset="-122"/>
                <a:ea typeface="微软雅黑" panose="020B0503020204020204" pitchFamily="34" charset="-122"/>
                <a:sym typeface="PingFang SC Regular"/>
              </a:rPr>
              <a:t>IPv4</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IPv6</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NAT64</a:t>
            </a:r>
            <a:endParaRPr sz="1200" dirty="0">
              <a:latin typeface="微软雅黑" panose="020B0503020204020204" pitchFamily="34" charset="-122"/>
              <a:ea typeface="微软雅黑" panose="020B0503020204020204" pitchFamily="34" charset="-122"/>
              <a:sym typeface="PingFang SC Regular"/>
            </a:endParaRPr>
          </a:p>
        </p:txBody>
      </p:sp>
      <p:sp>
        <p:nvSpPr>
          <p:cNvPr id="369" name="标题文本一"/>
          <p:cNvSpPr txBox="1"/>
          <p:nvPr/>
        </p:nvSpPr>
        <p:spPr>
          <a:xfrm>
            <a:off x="7151745" y="1305386"/>
            <a:ext cx="2078824" cy="325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defTabSz="228589">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虚拟服务地址 </a:t>
            </a:r>
            <a:r>
              <a:rPr lang="en-US" altLang="zh-CN" sz="1600" dirty="0">
                <a:solidFill>
                  <a:schemeClr val="tx2"/>
                </a:solidFill>
                <a:latin typeface="微软雅黑" panose="020B0503020204020204" pitchFamily="34" charset="-122"/>
                <a:ea typeface="微软雅黑" panose="020B0503020204020204" pitchFamily="34" charset="-122"/>
                <a:sym typeface="腾讯体 W7"/>
              </a:rPr>
              <a:t>VIP</a:t>
            </a:r>
            <a:endParaRPr sz="160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372" name="月系成眼青布作，界于记对际写，照杨东当名。 解厂拉九自民保，计议众制立他有。…"/>
          <p:cNvSpPr txBox="1"/>
          <p:nvPr/>
        </p:nvSpPr>
        <p:spPr>
          <a:xfrm>
            <a:off x="7600872" y="3181166"/>
            <a:ext cx="3700696" cy="1629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监听器提供了请求分发的规则，包括监听端口、负载均衡策略和健康检查配置等，请求会按负载均衡监听器的配置转发到后端服务器上</a:t>
            </a:r>
            <a:endParaRPr lang="en-US" altLang="zh-CN" sz="12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监听协议类型：</a:t>
            </a:r>
            <a:r>
              <a:rPr lang="en-US" altLang="zh-CN" sz="1200" dirty="0">
                <a:latin typeface="微软雅黑" panose="020B0503020204020204" pitchFamily="34" charset="-122"/>
                <a:ea typeface="微软雅黑" panose="020B0503020204020204" pitchFamily="34" charset="-122"/>
                <a:sym typeface="PingFang SC Regular"/>
              </a:rPr>
              <a:t>TCP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UDP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TCP SSL</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HTTPS</a:t>
            </a: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七层支持</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(secure)</a:t>
            </a:r>
            <a:r>
              <a:rPr lang="en-US" altLang="zh-CN" sz="1200" dirty="0" err="1">
                <a:latin typeface="微软雅黑" panose="020B0503020204020204" pitchFamily="34" charset="-122"/>
                <a:ea typeface="微软雅黑" panose="020B0503020204020204" pitchFamily="34" charset="-122"/>
                <a:sym typeface="PingFang SC Regular"/>
              </a:rPr>
              <a:t>websocket</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HTTP/2</a:t>
            </a:r>
            <a:r>
              <a:rPr lang="zh-CN" altLang="en-US" sz="1200" dirty="0">
                <a:latin typeface="微软雅黑" panose="020B0503020204020204" pitchFamily="34" charset="-122"/>
                <a:ea typeface="微软雅黑" panose="020B0503020204020204" pitchFamily="34" charset="-122"/>
                <a:sym typeface="PingFang SC Regular"/>
              </a:rPr>
              <a:t>、</a:t>
            </a:r>
            <a:r>
              <a:rPr lang="en-US" altLang="zh-CN" sz="1200" dirty="0">
                <a:latin typeface="微软雅黑" panose="020B0503020204020204" pitchFamily="34" charset="-122"/>
                <a:ea typeface="微软雅黑" panose="020B0503020204020204" pitchFamily="34" charset="-122"/>
                <a:sym typeface="PingFang SC Regular"/>
              </a:rPr>
              <a:t>QUIC</a:t>
            </a:r>
            <a:endParaRPr lang="zh-CN" altLang="en-US" sz="1200" dirty="0">
              <a:latin typeface="微软雅黑" panose="020B0503020204020204" pitchFamily="34" charset="-122"/>
              <a:ea typeface="微软雅黑" panose="020B0503020204020204" pitchFamily="34" charset="-122"/>
              <a:sym typeface="PingFang SC Regular"/>
            </a:endParaRPr>
          </a:p>
        </p:txBody>
      </p:sp>
      <p:sp>
        <p:nvSpPr>
          <p:cNvPr id="373" name="标题文本二"/>
          <p:cNvSpPr txBox="1"/>
          <p:nvPr/>
        </p:nvSpPr>
        <p:spPr>
          <a:xfrm>
            <a:off x="7149457" y="2753675"/>
            <a:ext cx="1897708" cy="32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defTabSz="228589">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负载均衡监听器</a:t>
            </a:r>
            <a:endParaRPr sz="160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46" name="矩形">
            <a:extLst>
              <a:ext uri="{FF2B5EF4-FFF2-40B4-BE49-F238E27FC236}">
                <a16:creationId xmlns:a16="http://schemas.microsoft.com/office/drawing/2014/main" id="{3EDD5A93-6DD0-428B-99A5-361087BE30DF}"/>
              </a:ext>
            </a:extLst>
          </p:cNvPr>
          <p:cNvSpPr/>
          <p:nvPr/>
        </p:nvSpPr>
        <p:spPr>
          <a:xfrm>
            <a:off x="509100" y="2358278"/>
            <a:ext cx="5908280" cy="1142851"/>
          </a:xfrm>
          <a:prstGeom prst="rect">
            <a:avLst/>
          </a:prstGeom>
          <a:solidFill>
            <a:srgbClr val="DFE7FB"/>
          </a:solidFill>
          <a:ln w="12700">
            <a:miter lim="400000"/>
          </a:ln>
          <a:effectLst/>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9865488-D2C7-4AD5-83BD-A5216C208B95}"/>
              </a:ext>
            </a:extLst>
          </p:cNvPr>
          <p:cNvGrpSpPr/>
          <p:nvPr/>
        </p:nvGrpSpPr>
        <p:grpSpPr>
          <a:xfrm>
            <a:off x="733495" y="2824942"/>
            <a:ext cx="3010017" cy="507935"/>
            <a:chOff x="733590" y="2824863"/>
            <a:chExt cx="3010409" cy="508001"/>
          </a:xfrm>
        </p:grpSpPr>
        <p:sp>
          <p:nvSpPr>
            <p:cNvPr id="53" name="产品1">
              <a:extLst>
                <a:ext uri="{FF2B5EF4-FFF2-40B4-BE49-F238E27FC236}">
                  <a16:creationId xmlns:a16="http://schemas.microsoft.com/office/drawing/2014/main" id="{7299BCC6-9DE9-4CB6-AF2E-3FD32E9D6C5F}"/>
                </a:ext>
              </a:extLst>
            </p:cNvPr>
            <p:cNvSpPr/>
            <p:nvPr/>
          </p:nvSpPr>
          <p:spPr>
            <a:xfrm>
              <a:off x="733590" y="2824863"/>
              <a:ext cx="952501" cy="508001"/>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TCP</a:t>
              </a:r>
              <a:endParaRPr sz="1200" dirty="0">
                <a:latin typeface="微软雅黑" panose="020B0503020204020204" pitchFamily="34" charset="-122"/>
                <a:ea typeface="微软雅黑" panose="020B0503020204020204" pitchFamily="34" charset="-122"/>
              </a:endParaRPr>
            </a:p>
          </p:txBody>
        </p:sp>
        <p:sp>
          <p:nvSpPr>
            <p:cNvPr id="54" name="产品2">
              <a:extLst>
                <a:ext uri="{FF2B5EF4-FFF2-40B4-BE49-F238E27FC236}">
                  <a16:creationId xmlns:a16="http://schemas.microsoft.com/office/drawing/2014/main" id="{B2303F1F-4C99-4569-AC62-CEEDE0C13ABE}"/>
                </a:ext>
              </a:extLst>
            </p:cNvPr>
            <p:cNvSpPr/>
            <p:nvPr/>
          </p:nvSpPr>
          <p:spPr>
            <a:xfrm>
              <a:off x="1762544" y="2824863"/>
              <a:ext cx="952501" cy="508001"/>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UDP</a:t>
              </a:r>
              <a:endParaRPr sz="1200" dirty="0">
                <a:latin typeface="微软雅黑" panose="020B0503020204020204" pitchFamily="34" charset="-122"/>
                <a:ea typeface="微软雅黑" panose="020B0503020204020204" pitchFamily="34" charset="-122"/>
              </a:endParaRPr>
            </a:p>
          </p:txBody>
        </p:sp>
        <p:sp>
          <p:nvSpPr>
            <p:cNvPr id="55" name="产品3">
              <a:extLst>
                <a:ext uri="{FF2B5EF4-FFF2-40B4-BE49-F238E27FC236}">
                  <a16:creationId xmlns:a16="http://schemas.microsoft.com/office/drawing/2014/main" id="{A1142907-8CFF-4EE5-A0DF-3CCA78508EFB}"/>
                </a:ext>
              </a:extLst>
            </p:cNvPr>
            <p:cNvSpPr/>
            <p:nvPr/>
          </p:nvSpPr>
          <p:spPr>
            <a:xfrm>
              <a:off x="2791498" y="2824863"/>
              <a:ext cx="952501" cy="508001"/>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TCP SSL</a:t>
              </a:r>
              <a:endParaRPr sz="1200" dirty="0">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16A8F934-1695-48D8-9033-502DC7918A7E}"/>
              </a:ext>
            </a:extLst>
          </p:cNvPr>
          <p:cNvGrpSpPr/>
          <p:nvPr/>
        </p:nvGrpSpPr>
        <p:grpSpPr>
          <a:xfrm>
            <a:off x="4264039" y="2824942"/>
            <a:ext cx="1981197" cy="507935"/>
            <a:chOff x="4264594" y="2824863"/>
            <a:chExt cx="1981455" cy="508001"/>
          </a:xfrm>
        </p:grpSpPr>
        <p:sp>
          <p:nvSpPr>
            <p:cNvPr id="56" name="产品4">
              <a:extLst>
                <a:ext uri="{FF2B5EF4-FFF2-40B4-BE49-F238E27FC236}">
                  <a16:creationId xmlns:a16="http://schemas.microsoft.com/office/drawing/2014/main" id="{413F9FC1-99AB-4DEB-9F37-852F20A3F02D}"/>
                </a:ext>
              </a:extLst>
            </p:cNvPr>
            <p:cNvSpPr/>
            <p:nvPr/>
          </p:nvSpPr>
          <p:spPr>
            <a:xfrm>
              <a:off x="4264594" y="2824863"/>
              <a:ext cx="952501" cy="508001"/>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HTTP</a:t>
              </a:r>
              <a:endParaRPr sz="1200" dirty="0">
                <a:latin typeface="微软雅黑" panose="020B0503020204020204" pitchFamily="34" charset="-122"/>
                <a:ea typeface="微软雅黑" panose="020B0503020204020204" pitchFamily="34" charset="-122"/>
              </a:endParaRPr>
            </a:p>
          </p:txBody>
        </p:sp>
        <p:sp>
          <p:nvSpPr>
            <p:cNvPr id="57" name="产品5">
              <a:extLst>
                <a:ext uri="{FF2B5EF4-FFF2-40B4-BE49-F238E27FC236}">
                  <a16:creationId xmlns:a16="http://schemas.microsoft.com/office/drawing/2014/main" id="{689E952C-0B08-459A-89E6-25605B442E93}"/>
                </a:ext>
              </a:extLst>
            </p:cNvPr>
            <p:cNvSpPr/>
            <p:nvPr/>
          </p:nvSpPr>
          <p:spPr>
            <a:xfrm>
              <a:off x="5293548" y="2824863"/>
              <a:ext cx="952501" cy="508001"/>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HTTPS</a:t>
              </a:r>
              <a:endParaRPr sz="1200" dirty="0">
                <a:latin typeface="微软雅黑" panose="020B0503020204020204" pitchFamily="34" charset="-122"/>
                <a:ea typeface="微软雅黑" panose="020B0503020204020204" pitchFamily="34" charset="-122"/>
              </a:endParaRPr>
            </a:p>
          </p:txBody>
        </p:sp>
      </p:grpSp>
      <p:sp>
        <p:nvSpPr>
          <p:cNvPr id="63" name="项目名称">
            <a:extLst>
              <a:ext uri="{FF2B5EF4-FFF2-40B4-BE49-F238E27FC236}">
                <a16:creationId xmlns:a16="http://schemas.microsoft.com/office/drawing/2014/main" id="{F29981BB-1D91-4169-8BFD-9F2007D6CFD3}"/>
              </a:ext>
            </a:extLst>
          </p:cNvPr>
          <p:cNvSpPr/>
          <p:nvPr/>
        </p:nvSpPr>
        <p:spPr>
          <a:xfrm>
            <a:off x="1706801" y="1306701"/>
            <a:ext cx="3121042" cy="507935"/>
          </a:xfrm>
          <a:prstGeom prst="roundRect">
            <a:avLst>
              <a:gd name="adj" fmla="val 0"/>
            </a:avLst>
          </a:prstGeom>
          <a:solidFill>
            <a:schemeClr val="tx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zh-CN" altLang="en-US" sz="1200" dirty="0">
                <a:latin typeface="微软雅黑" panose="020B0503020204020204" pitchFamily="34" charset="-122"/>
                <a:ea typeface="微软雅黑" panose="020B0503020204020204" pitchFamily="34" charset="-122"/>
              </a:rPr>
              <a:t>实例（</a:t>
            </a:r>
            <a:r>
              <a:rPr lang="en-US" altLang="zh-CN" sz="1200" dirty="0">
                <a:latin typeface="微软雅黑" panose="020B0503020204020204" pitchFamily="34" charset="-122"/>
                <a:ea typeface="微软雅黑" panose="020B0503020204020204" pitchFamily="34" charset="-122"/>
              </a:rPr>
              <a:t>VIP</a:t>
            </a:r>
            <a:r>
              <a:rPr lang="zh-CN" altLang="en-US" sz="1200" dirty="0">
                <a:latin typeface="微软雅黑" panose="020B0503020204020204" pitchFamily="34" charset="-122"/>
                <a:ea typeface="微软雅黑" panose="020B0503020204020204" pitchFamily="34" charset="-122"/>
              </a:rPr>
              <a:t>）</a:t>
            </a:r>
            <a:endParaRPr sz="1200" dirty="0">
              <a:latin typeface="微软雅黑" panose="020B0503020204020204" pitchFamily="34" charset="-122"/>
              <a:ea typeface="微软雅黑" panose="020B0503020204020204" pitchFamily="34" charset="-122"/>
            </a:endParaRPr>
          </a:p>
        </p:txBody>
      </p:sp>
      <p:sp>
        <p:nvSpPr>
          <p:cNvPr id="65" name="项目注释文本">
            <a:extLst>
              <a:ext uri="{FF2B5EF4-FFF2-40B4-BE49-F238E27FC236}">
                <a16:creationId xmlns:a16="http://schemas.microsoft.com/office/drawing/2014/main" id="{CE3C3FEF-58DF-4A59-BCD2-6037638AF98E}"/>
              </a:ext>
            </a:extLst>
          </p:cNvPr>
          <p:cNvSpPr txBox="1"/>
          <p:nvPr/>
        </p:nvSpPr>
        <p:spPr>
          <a:xfrm>
            <a:off x="5702792" y="1905639"/>
            <a:ext cx="1534546" cy="345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97" tIns="25397" rIns="25397" bIns="25397" anchor="ctr">
            <a:spAutoFit/>
          </a:bodyPr>
          <a:lstStyle>
            <a:lvl1pPr algn="l" defTabSz="457200">
              <a:lnSpc>
                <a:spcPct val="110000"/>
              </a:lnSpc>
              <a:defRPr sz="1600" b="0">
                <a:solidFill>
                  <a:srgbClr val="444444"/>
                </a:solidFill>
                <a:latin typeface="PingFang SC Regular"/>
                <a:ea typeface="PingFang SC Regular"/>
                <a:cs typeface="PingFang SC Regular"/>
                <a:sym typeface="PingFang SC Regular"/>
              </a:defRPr>
            </a:lvl1pPr>
          </a:lstStyle>
          <a:p>
            <a:r>
              <a:rPr lang="zh-CN" altLang="en-US" sz="900" dirty="0">
                <a:latin typeface="微软雅黑" panose="020B0503020204020204" pitchFamily="34" charset="-122"/>
                <a:ea typeface="微软雅黑" panose="020B0503020204020204" pitchFamily="34" charset="-122"/>
              </a:rPr>
              <a:t>支持</a:t>
            </a:r>
            <a:r>
              <a:rPr lang="en-US" altLang="zh-CN" sz="900" dirty="0">
                <a:latin typeface="微软雅黑" panose="020B0503020204020204" pitchFamily="34" charset="-122"/>
                <a:ea typeface="微软雅黑" panose="020B0503020204020204" pitchFamily="34" charset="-122"/>
              </a:rPr>
              <a:t>(Secure)WebSocket</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HTTP/2</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QUIC</a:t>
            </a:r>
            <a:endParaRPr sz="900" dirty="0">
              <a:latin typeface="微软雅黑" panose="020B0503020204020204" pitchFamily="34" charset="-122"/>
              <a:ea typeface="微软雅黑" panose="020B0503020204020204" pitchFamily="34" charset="-122"/>
            </a:endParaRPr>
          </a:p>
        </p:txBody>
      </p:sp>
      <p:sp>
        <p:nvSpPr>
          <p:cNvPr id="66" name="线条">
            <a:extLst>
              <a:ext uri="{FF2B5EF4-FFF2-40B4-BE49-F238E27FC236}">
                <a16:creationId xmlns:a16="http://schemas.microsoft.com/office/drawing/2014/main" id="{28F4CA3A-BBFA-4B5C-B9DF-D43666F6FF03}"/>
              </a:ext>
            </a:extLst>
          </p:cNvPr>
          <p:cNvSpPr/>
          <p:nvPr/>
        </p:nvSpPr>
        <p:spPr>
          <a:xfrm flipH="1">
            <a:off x="5292859" y="2078292"/>
            <a:ext cx="332738" cy="658898"/>
          </a:xfrm>
          <a:prstGeom prst="line">
            <a:avLst/>
          </a:prstGeom>
          <a:ln w="12700">
            <a:solidFill>
              <a:schemeClr val="tx2"/>
            </a:solidFill>
            <a:custDash>
              <a:ds d="200000" sp="200000"/>
            </a:custDash>
            <a:miter lim="400000"/>
          </a:ln>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grpSp>
        <p:nvGrpSpPr>
          <p:cNvPr id="67" name="组合 66">
            <a:extLst>
              <a:ext uri="{FF2B5EF4-FFF2-40B4-BE49-F238E27FC236}">
                <a16:creationId xmlns:a16="http://schemas.microsoft.com/office/drawing/2014/main" id="{AC9DE010-E612-49C7-9C4E-523890140045}"/>
              </a:ext>
            </a:extLst>
          </p:cNvPr>
          <p:cNvGrpSpPr/>
          <p:nvPr/>
        </p:nvGrpSpPr>
        <p:grpSpPr>
          <a:xfrm rot="5400000">
            <a:off x="3123317" y="1908117"/>
            <a:ext cx="288010" cy="332737"/>
            <a:chOff x="3144611" y="12163875"/>
            <a:chExt cx="723613" cy="835988"/>
          </a:xfrm>
        </p:grpSpPr>
        <p:sp>
          <p:nvSpPr>
            <p:cNvPr id="68" name="三角形 37">
              <a:extLst>
                <a:ext uri="{FF2B5EF4-FFF2-40B4-BE49-F238E27FC236}">
                  <a16:creationId xmlns:a16="http://schemas.microsoft.com/office/drawing/2014/main" id="{7E0B5180-B595-4A6C-98BC-CCBF27361B38}"/>
                </a:ext>
              </a:extLst>
            </p:cNvPr>
            <p:cNvSpPr/>
            <p:nvPr/>
          </p:nvSpPr>
          <p:spPr>
            <a:xfrm rot="5400000">
              <a:off x="2965280" y="12343206"/>
              <a:ext cx="835988" cy="477325"/>
            </a:xfrm>
            <a:prstGeom prst="triangle">
              <a:avLst/>
            </a:prstGeom>
            <a:solidFill>
              <a:srgbClr val="5C90F6"/>
            </a:solidFill>
            <a:ln w="12700">
              <a:miter lim="400000"/>
            </a:ln>
          </p:spPr>
          <p:txBody>
            <a:bodyPr lIns="25397" tIns="25397" rIns="25397" bIns="25397" rtlCol="0" anchor="ctr"/>
            <a:lstStyle/>
            <a:p>
              <a:pPr algn="l"/>
              <a:endParaRPr kumimoji="1" lang="zh-CN" altLang="en-US" sz="160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sp>
          <p:nvSpPr>
            <p:cNvPr id="69" name="三角形 39">
              <a:extLst>
                <a:ext uri="{FF2B5EF4-FFF2-40B4-BE49-F238E27FC236}">
                  <a16:creationId xmlns:a16="http://schemas.microsoft.com/office/drawing/2014/main" id="{A7CA6F14-0E2C-4469-BAFE-855337F7C6D8}"/>
                </a:ext>
              </a:extLst>
            </p:cNvPr>
            <p:cNvSpPr/>
            <p:nvPr/>
          </p:nvSpPr>
          <p:spPr>
            <a:xfrm rot="5400000">
              <a:off x="3211568" y="12343206"/>
              <a:ext cx="835988" cy="477325"/>
            </a:xfrm>
            <a:prstGeom prst="triangle">
              <a:avLst/>
            </a:prstGeom>
            <a:solidFill>
              <a:srgbClr val="0060F0"/>
            </a:solidFill>
            <a:ln w="12700">
              <a:miter lim="400000"/>
            </a:ln>
          </p:spPr>
          <p:txBody>
            <a:bodyPr lIns="25397" tIns="25397" rIns="25397" bIns="25397" rtlCol="0" anchor="ctr"/>
            <a:lstStyle/>
            <a:p>
              <a:pPr algn="l"/>
              <a:endParaRPr kumimoji="1" lang="zh-CN" altLang="en-US" sz="1600">
                <a:solidFill>
                  <a:srgbClr val="FFFFFF"/>
                </a:solidFill>
                <a:latin typeface="微软雅黑" panose="020B0503020204020204" pitchFamily="34" charset="-122"/>
                <a:ea typeface="微软雅黑" panose="020B0503020204020204" pitchFamily="34" charset="-122"/>
                <a:cs typeface="Helvetica Neue Medium"/>
                <a:sym typeface="Helvetica Neue Medium"/>
              </a:endParaRPr>
            </a:p>
          </p:txBody>
        </p:sp>
      </p:grpSp>
      <p:cxnSp>
        <p:nvCxnSpPr>
          <p:cNvPr id="70" name="直线连接符 2">
            <a:extLst>
              <a:ext uri="{FF2B5EF4-FFF2-40B4-BE49-F238E27FC236}">
                <a16:creationId xmlns:a16="http://schemas.microsoft.com/office/drawing/2014/main" id="{48ED0FCA-66BF-4C74-AF2D-7FFF214C584C}"/>
              </a:ext>
            </a:extLst>
          </p:cNvPr>
          <p:cNvCxnSpPr>
            <a:cxnSpLocks/>
          </p:cNvCxnSpPr>
          <p:nvPr/>
        </p:nvCxnSpPr>
        <p:spPr>
          <a:xfrm>
            <a:off x="5646239" y="2012742"/>
            <a:ext cx="0" cy="153783"/>
          </a:xfrm>
          <a:prstGeom prst="line">
            <a:avLst/>
          </a:prstGeom>
          <a:noFill/>
          <a:ln w="12700" cap="flat">
            <a:solidFill>
              <a:srgbClr val="0060F0"/>
            </a:solidFill>
            <a:prstDash val="solid"/>
            <a:miter lim="400000"/>
          </a:ln>
          <a:effectLst/>
          <a:sp3d/>
        </p:spPr>
        <p:style>
          <a:lnRef idx="0">
            <a:scrgbClr r="0" g="0" b="0"/>
          </a:lnRef>
          <a:fillRef idx="0">
            <a:scrgbClr r="0" g="0" b="0"/>
          </a:fillRef>
          <a:effectRef idx="0">
            <a:scrgbClr r="0" g="0" b="0"/>
          </a:effectRef>
          <a:fontRef idx="none"/>
        </p:style>
      </p:cxnSp>
      <p:cxnSp>
        <p:nvCxnSpPr>
          <p:cNvPr id="72" name="直线箭头连接符 41">
            <a:extLst>
              <a:ext uri="{FF2B5EF4-FFF2-40B4-BE49-F238E27FC236}">
                <a16:creationId xmlns:a16="http://schemas.microsoft.com/office/drawing/2014/main" id="{CC860497-FAB8-45D2-8530-6ABB075045BF}"/>
              </a:ext>
            </a:extLst>
          </p:cNvPr>
          <p:cNvCxnSpPr>
            <a:cxnSpLocks/>
          </p:cNvCxnSpPr>
          <p:nvPr/>
        </p:nvCxnSpPr>
        <p:spPr>
          <a:xfrm flipV="1">
            <a:off x="2124056" y="3585321"/>
            <a:ext cx="0" cy="391264"/>
          </a:xfrm>
          <a:prstGeom prst="straightConnector1">
            <a:avLst/>
          </a:prstGeom>
          <a:noFill/>
          <a:ln w="25400" cap="flat">
            <a:solidFill>
              <a:srgbClr val="A736FF"/>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73" name="直线箭头连接符 42">
            <a:extLst>
              <a:ext uri="{FF2B5EF4-FFF2-40B4-BE49-F238E27FC236}">
                <a16:creationId xmlns:a16="http://schemas.microsoft.com/office/drawing/2014/main" id="{89968685-0F4D-4EF4-A910-13177881F4DB}"/>
              </a:ext>
            </a:extLst>
          </p:cNvPr>
          <p:cNvCxnSpPr>
            <a:cxnSpLocks/>
          </p:cNvCxnSpPr>
          <p:nvPr/>
        </p:nvCxnSpPr>
        <p:spPr>
          <a:xfrm flipV="1">
            <a:off x="5258037" y="3585321"/>
            <a:ext cx="0" cy="391264"/>
          </a:xfrm>
          <a:prstGeom prst="straightConnector1">
            <a:avLst/>
          </a:prstGeom>
          <a:noFill/>
          <a:ln w="25400" cap="flat">
            <a:solidFill>
              <a:srgbClr val="A736FF"/>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74" name="文本框 73">
            <a:extLst>
              <a:ext uri="{FF2B5EF4-FFF2-40B4-BE49-F238E27FC236}">
                <a16:creationId xmlns:a16="http://schemas.microsoft.com/office/drawing/2014/main" id="{D0779B4B-3082-4137-9FDC-C9F00AC7B17C}"/>
              </a:ext>
            </a:extLst>
          </p:cNvPr>
          <p:cNvSpPr txBox="1"/>
          <p:nvPr/>
        </p:nvSpPr>
        <p:spPr>
          <a:xfrm>
            <a:off x="2985231" y="2438662"/>
            <a:ext cx="564184" cy="28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100" rtlCol="0" anchor="ctr">
            <a:spAutoFit/>
          </a:bodyPr>
          <a:lstStyle/>
          <a:p>
            <a:pPr algn="ctr" defTabSz="825417" hangingPunct="0"/>
            <a:r>
              <a:rPr lang="zh-CN" altLang="en-US" sz="1200" dirty="0">
                <a:solidFill>
                  <a:srgbClr val="0060F0"/>
                </a:solidFill>
                <a:latin typeface="微软雅黑" panose="020B0503020204020204" pitchFamily="34" charset="-122"/>
                <a:ea typeface="微软雅黑" panose="020B0503020204020204" pitchFamily="34" charset="-122"/>
                <a:sym typeface="Helvetica Neue"/>
              </a:rPr>
              <a:t>监听器</a:t>
            </a:r>
          </a:p>
        </p:txBody>
      </p:sp>
      <p:sp>
        <p:nvSpPr>
          <p:cNvPr id="47" name="矩形">
            <a:extLst>
              <a:ext uri="{FF2B5EF4-FFF2-40B4-BE49-F238E27FC236}">
                <a16:creationId xmlns:a16="http://schemas.microsoft.com/office/drawing/2014/main" id="{537F51BF-166B-4B9F-819A-DAE2EC465689}"/>
              </a:ext>
            </a:extLst>
          </p:cNvPr>
          <p:cNvSpPr/>
          <p:nvPr/>
        </p:nvSpPr>
        <p:spPr>
          <a:xfrm>
            <a:off x="4048153" y="4074138"/>
            <a:ext cx="2369227" cy="2275213"/>
          </a:xfrm>
          <a:prstGeom prst="rect">
            <a:avLst/>
          </a:prstGeom>
          <a:solidFill>
            <a:srgbClr val="F0E3FE"/>
          </a:solidFill>
          <a:ln w="12700">
            <a:miter lim="400000"/>
          </a:ln>
          <a:effectLst/>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48" name="流程1">
            <a:extLst>
              <a:ext uri="{FF2B5EF4-FFF2-40B4-BE49-F238E27FC236}">
                <a16:creationId xmlns:a16="http://schemas.microsoft.com/office/drawing/2014/main" id="{BC23D47D-99AF-46F8-AC64-D5308053AC1A}"/>
              </a:ext>
            </a:extLst>
          </p:cNvPr>
          <p:cNvSpPr/>
          <p:nvPr/>
        </p:nvSpPr>
        <p:spPr>
          <a:xfrm>
            <a:off x="4191449" y="4638242"/>
            <a:ext cx="2082636"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Domain</a:t>
            </a:r>
            <a:endParaRPr sz="1200" dirty="0">
              <a:latin typeface="微软雅黑" panose="020B0503020204020204" pitchFamily="34" charset="-122"/>
              <a:ea typeface="微软雅黑" panose="020B0503020204020204" pitchFamily="34" charset="-122"/>
            </a:endParaRPr>
          </a:p>
        </p:txBody>
      </p:sp>
      <p:sp>
        <p:nvSpPr>
          <p:cNvPr id="49" name="流程2">
            <a:extLst>
              <a:ext uri="{FF2B5EF4-FFF2-40B4-BE49-F238E27FC236}">
                <a16:creationId xmlns:a16="http://schemas.microsoft.com/office/drawing/2014/main" id="{A03DA23E-6526-4AC5-B953-D7F05EACDC49}"/>
              </a:ext>
            </a:extLst>
          </p:cNvPr>
          <p:cNvSpPr/>
          <p:nvPr/>
        </p:nvSpPr>
        <p:spPr>
          <a:xfrm>
            <a:off x="4187228" y="5391749"/>
            <a:ext cx="93208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CVM1</a:t>
            </a:r>
            <a:endParaRPr sz="1200" dirty="0">
              <a:latin typeface="微软雅黑" panose="020B0503020204020204" pitchFamily="34" charset="-122"/>
              <a:ea typeface="微软雅黑" panose="020B0503020204020204" pitchFamily="34" charset="-122"/>
            </a:endParaRPr>
          </a:p>
        </p:txBody>
      </p:sp>
      <p:sp>
        <p:nvSpPr>
          <p:cNvPr id="50" name="流程2">
            <a:extLst>
              <a:ext uri="{FF2B5EF4-FFF2-40B4-BE49-F238E27FC236}">
                <a16:creationId xmlns:a16="http://schemas.microsoft.com/office/drawing/2014/main" id="{F3938626-2227-4CAF-87A7-E277ABAA7953}"/>
              </a:ext>
            </a:extLst>
          </p:cNvPr>
          <p:cNvSpPr/>
          <p:nvPr/>
        </p:nvSpPr>
        <p:spPr>
          <a:xfrm>
            <a:off x="5365209" y="5391749"/>
            <a:ext cx="93208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CVM3</a:t>
            </a:r>
            <a:endParaRPr sz="1200" dirty="0">
              <a:latin typeface="微软雅黑" panose="020B0503020204020204" pitchFamily="34" charset="-122"/>
              <a:ea typeface="微软雅黑" panose="020B0503020204020204" pitchFamily="34" charset="-122"/>
            </a:endParaRPr>
          </a:p>
        </p:txBody>
      </p:sp>
      <p:sp>
        <p:nvSpPr>
          <p:cNvPr id="61" name="线条">
            <a:extLst>
              <a:ext uri="{FF2B5EF4-FFF2-40B4-BE49-F238E27FC236}">
                <a16:creationId xmlns:a16="http://schemas.microsoft.com/office/drawing/2014/main" id="{3924F8BC-3134-46A6-B13A-A6C891249C78}"/>
              </a:ext>
            </a:extLst>
          </p:cNvPr>
          <p:cNvSpPr/>
          <p:nvPr/>
        </p:nvSpPr>
        <p:spPr>
          <a:xfrm flipV="1">
            <a:off x="4754337" y="5045161"/>
            <a:ext cx="483420" cy="331266"/>
          </a:xfrm>
          <a:prstGeom prst="line">
            <a:avLst/>
          </a:prstGeom>
          <a:ln w="25400">
            <a:solidFill>
              <a:srgbClr val="A736FF"/>
            </a:solidFill>
            <a:miter lim="400000"/>
            <a:headEnd type="triangle"/>
          </a:ln>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62" name="线条">
            <a:extLst>
              <a:ext uri="{FF2B5EF4-FFF2-40B4-BE49-F238E27FC236}">
                <a16:creationId xmlns:a16="http://schemas.microsoft.com/office/drawing/2014/main" id="{FDB7267A-89B5-4BF2-BDF9-768503C47DC3}"/>
              </a:ext>
            </a:extLst>
          </p:cNvPr>
          <p:cNvSpPr/>
          <p:nvPr/>
        </p:nvSpPr>
        <p:spPr>
          <a:xfrm flipH="1" flipV="1">
            <a:off x="5229965" y="5052944"/>
            <a:ext cx="483419" cy="323482"/>
          </a:xfrm>
          <a:prstGeom prst="line">
            <a:avLst/>
          </a:prstGeom>
          <a:ln w="25400">
            <a:solidFill>
              <a:srgbClr val="A736FF"/>
            </a:solidFill>
            <a:miter lim="400000"/>
            <a:headEnd type="triangle"/>
          </a:ln>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096E2EBE-ECC3-46E7-AB2F-53B42D8EB69A}"/>
              </a:ext>
            </a:extLst>
          </p:cNvPr>
          <p:cNvSpPr txBox="1"/>
          <p:nvPr/>
        </p:nvSpPr>
        <p:spPr>
          <a:xfrm>
            <a:off x="4794004" y="4255884"/>
            <a:ext cx="871921" cy="28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100" rtlCol="0" anchor="ctr">
            <a:spAutoFit/>
          </a:bodyPr>
          <a:lstStyle/>
          <a:p>
            <a:pPr algn="ctr" defTabSz="825417" hangingPunct="0"/>
            <a:r>
              <a:rPr lang="zh-CN" altLang="en-US" sz="1200" dirty="0">
                <a:solidFill>
                  <a:srgbClr val="A736FF"/>
                </a:solidFill>
                <a:latin typeface="微软雅黑" panose="020B0503020204020204" pitchFamily="34" charset="-122"/>
                <a:ea typeface="微软雅黑" panose="020B0503020204020204" pitchFamily="34" charset="-122"/>
              </a:rPr>
              <a:t>后端服务器</a:t>
            </a:r>
            <a:endParaRPr lang="zh-CN" altLang="en-US" sz="1200" dirty="0">
              <a:solidFill>
                <a:srgbClr val="A736FF"/>
              </a:solidFill>
              <a:latin typeface="微软雅黑" panose="020B0503020204020204" pitchFamily="34" charset="-122"/>
              <a:ea typeface="微软雅黑" panose="020B0503020204020204" pitchFamily="34" charset="-122"/>
              <a:sym typeface="Helvetica Neue"/>
            </a:endParaRPr>
          </a:p>
        </p:txBody>
      </p:sp>
      <p:sp>
        <p:nvSpPr>
          <p:cNvPr id="45" name="矩形">
            <a:extLst>
              <a:ext uri="{FF2B5EF4-FFF2-40B4-BE49-F238E27FC236}">
                <a16:creationId xmlns:a16="http://schemas.microsoft.com/office/drawing/2014/main" id="{EC6F2CBA-6617-41CE-AD61-F424257E33BC}"/>
              </a:ext>
            </a:extLst>
          </p:cNvPr>
          <p:cNvSpPr/>
          <p:nvPr/>
        </p:nvSpPr>
        <p:spPr>
          <a:xfrm>
            <a:off x="504606" y="4074138"/>
            <a:ext cx="3238900" cy="2275213"/>
          </a:xfrm>
          <a:prstGeom prst="rect">
            <a:avLst/>
          </a:prstGeom>
          <a:solidFill>
            <a:srgbClr val="F0E3FE"/>
          </a:solidFill>
          <a:ln w="12700">
            <a:miter lim="400000"/>
          </a:ln>
          <a:effectLst/>
        </p:spPr>
        <p:txBody>
          <a:bodyPr lIns="25397" tIns="25397" rIns="25397" bIns="25397" anchor="ctr"/>
          <a:lstStyle/>
          <a:p>
            <a:pPr>
              <a:defRPr sz="3200" b="0">
                <a:solidFill>
                  <a:srgbClr val="FFFFFF"/>
                </a:solidFill>
                <a:latin typeface="Helvetica Neue Medium"/>
                <a:ea typeface="Helvetica Neue Medium"/>
                <a:cs typeface="Helvetica Neue Medium"/>
                <a:sym typeface="Helvetica Neue Medium"/>
              </a:defRPr>
            </a:pPr>
            <a:endParaRPr sz="1600">
              <a:latin typeface="微软雅黑" panose="020B0503020204020204" pitchFamily="34" charset="-122"/>
              <a:ea typeface="微软雅黑" panose="020B0503020204020204" pitchFamily="34" charset="-122"/>
            </a:endParaRPr>
          </a:p>
        </p:txBody>
      </p:sp>
      <p:sp>
        <p:nvSpPr>
          <p:cNvPr id="51" name="用户1">
            <a:extLst>
              <a:ext uri="{FF2B5EF4-FFF2-40B4-BE49-F238E27FC236}">
                <a16:creationId xmlns:a16="http://schemas.microsoft.com/office/drawing/2014/main" id="{63B3B85A-1050-44E1-A0A4-5A79F39DE3E4}"/>
              </a:ext>
            </a:extLst>
          </p:cNvPr>
          <p:cNvSpPr/>
          <p:nvPr/>
        </p:nvSpPr>
        <p:spPr>
          <a:xfrm>
            <a:off x="653038" y="4783271"/>
            <a:ext cx="2947000"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CVM1</a:t>
            </a:r>
            <a:endParaRPr sz="1200" dirty="0">
              <a:latin typeface="微软雅黑" panose="020B0503020204020204" pitchFamily="34" charset="-122"/>
              <a:ea typeface="微软雅黑" panose="020B0503020204020204" pitchFamily="34" charset="-122"/>
            </a:endParaRPr>
          </a:p>
        </p:txBody>
      </p:sp>
      <p:sp>
        <p:nvSpPr>
          <p:cNvPr id="52" name="用户2">
            <a:extLst>
              <a:ext uri="{FF2B5EF4-FFF2-40B4-BE49-F238E27FC236}">
                <a16:creationId xmlns:a16="http://schemas.microsoft.com/office/drawing/2014/main" id="{88BF58A7-49BF-4887-9809-E72CBEA87093}"/>
              </a:ext>
            </a:extLst>
          </p:cNvPr>
          <p:cNvSpPr/>
          <p:nvPr/>
        </p:nvSpPr>
        <p:spPr>
          <a:xfrm>
            <a:off x="653037" y="5378958"/>
            <a:ext cx="93526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CVM2</a:t>
            </a:r>
            <a:endParaRPr sz="1200" dirty="0">
              <a:latin typeface="微软雅黑" panose="020B0503020204020204" pitchFamily="34" charset="-122"/>
              <a:ea typeface="微软雅黑" panose="020B0503020204020204" pitchFamily="34" charset="-122"/>
            </a:endParaRPr>
          </a:p>
        </p:txBody>
      </p:sp>
      <p:sp>
        <p:nvSpPr>
          <p:cNvPr id="60" name="用户3">
            <a:extLst>
              <a:ext uri="{FF2B5EF4-FFF2-40B4-BE49-F238E27FC236}">
                <a16:creationId xmlns:a16="http://schemas.microsoft.com/office/drawing/2014/main" id="{F2E8855E-86DA-4AA8-94C3-938BF8EE51C2}"/>
              </a:ext>
            </a:extLst>
          </p:cNvPr>
          <p:cNvSpPr/>
          <p:nvPr/>
        </p:nvSpPr>
        <p:spPr>
          <a:xfrm>
            <a:off x="1658907" y="5378958"/>
            <a:ext cx="93526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CVM3</a:t>
            </a:r>
            <a:endParaRPr sz="1200" dirty="0">
              <a:latin typeface="微软雅黑" panose="020B0503020204020204" pitchFamily="34" charset="-122"/>
              <a:ea typeface="微软雅黑" panose="020B0503020204020204" pitchFamily="34" charset="-122"/>
            </a:endParaRPr>
          </a:p>
        </p:txBody>
      </p:sp>
      <p:sp>
        <p:nvSpPr>
          <p:cNvPr id="64" name="用户4">
            <a:extLst>
              <a:ext uri="{FF2B5EF4-FFF2-40B4-BE49-F238E27FC236}">
                <a16:creationId xmlns:a16="http://schemas.microsoft.com/office/drawing/2014/main" id="{672A7A15-379B-4792-82B7-8EF9B2B6B750}"/>
              </a:ext>
            </a:extLst>
          </p:cNvPr>
          <p:cNvSpPr/>
          <p:nvPr/>
        </p:nvSpPr>
        <p:spPr>
          <a:xfrm>
            <a:off x="2664776" y="5376428"/>
            <a:ext cx="93526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CVM4</a:t>
            </a:r>
            <a:endParaRPr sz="1200"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F20C8FF2-D98C-43CF-BD2A-2E18C8339DB2}"/>
              </a:ext>
            </a:extLst>
          </p:cNvPr>
          <p:cNvSpPr txBox="1"/>
          <p:nvPr/>
        </p:nvSpPr>
        <p:spPr>
          <a:xfrm>
            <a:off x="1688097" y="4255884"/>
            <a:ext cx="871920" cy="287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100" rtlCol="0" anchor="ctr">
            <a:spAutoFit/>
          </a:bodyPr>
          <a:lstStyle/>
          <a:p>
            <a:pPr algn="ctr" defTabSz="825417" hangingPunct="0"/>
            <a:r>
              <a:rPr lang="zh-CN" altLang="en-US" sz="1200" dirty="0">
                <a:solidFill>
                  <a:srgbClr val="A736FF"/>
                </a:solidFill>
                <a:latin typeface="微软雅黑" panose="020B0503020204020204" pitchFamily="34" charset="-122"/>
                <a:ea typeface="微软雅黑" panose="020B0503020204020204" pitchFamily="34" charset="-122"/>
                <a:sym typeface="Helvetica Neue"/>
              </a:rPr>
              <a:t>后端服务器</a:t>
            </a:r>
          </a:p>
        </p:txBody>
      </p:sp>
      <p:sp>
        <p:nvSpPr>
          <p:cNvPr id="80" name="流程2">
            <a:extLst>
              <a:ext uri="{FF2B5EF4-FFF2-40B4-BE49-F238E27FC236}">
                <a16:creationId xmlns:a16="http://schemas.microsoft.com/office/drawing/2014/main" id="{4DE0860F-9EA2-4CD3-939E-516FACB20DA2}"/>
              </a:ext>
            </a:extLst>
          </p:cNvPr>
          <p:cNvSpPr/>
          <p:nvPr/>
        </p:nvSpPr>
        <p:spPr>
          <a:xfrm>
            <a:off x="4191449" y="5855055"/>
            <a:ext cx="93208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altLang="zh-CN" sz="1200" dirty="0">
                <a:latin typeface="微软雅黑" panose="020B0503020204020204" pitchFamily="34" charset="-122"/>
                <a:ea typeface="微软雅黑" panose="020B0503020204020204" pitchFamily="34" charset="-122"/>
              </a:rPr>
              <a:t>CVM2</a:t>
            </a:r>
            <a:endParaRPr sz="1200" dirty="0">
              <a:latin typeface="微软雅黑" panose="020B0503020204020204" pitchFamily="34" charset="-122"/>
              <a:ea typeface="微软雅黑" panose="020B0503020204020204" pitchFamily="34" charset="-122"/>
            </a:endParaRPr>
          </a:p>
        </p:txBody>
      </p:sp>
      <p:sp>
        <p:nvSpPr>
          <p:cNvPr id="81" name="流程2">
            <a:extLst>
              <a:ext uri="{FF2B5EF4-FFF2-40B4-BE49-F238E27FC236}">
                <a16:creationId xmlns:a16="http://schemas.microsoft.com/office/drawing/2014/main" id="{C13BB744-D4B3-47EE-B6BC-DBEC106489F3}"/>
              </a:ext>
            </a:extLst>
          </p:cNvPr>
          <p:cNvSpPr/>
          <p:nvPr/>
        </p:nvSpPr>
        <p:spPr>
          <a:xfrm>
            <a:off x="5365209" y="5855055"/>
            <a:ext cx="932081" cy="397324"/>
          </a:xfrm>
          <a:prstGeom prst="roundRect">
            <a:avLst>
              <a:gd name="adj" fmla="val 0"/>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defTabSz="1828660">
              <a:spcBef>
                <a:spcPts val="2000"/>
              </a:spcBef>
              <a:defRPr sz="2400" b="0">
                <a:solidFill>
                  <a:srgbClr val="FEFDFF"/>
                </a:solidFill>
                <a:latin typeface="PingFang SC Regular"/>
                <a:ea typeface="PingFang SC Regular"/>
                <a:cs typeface="PingFang SC Regular"/>
                <a:sym typeface="PingFang SC Regular"/>
              </a:defRPr>
            </a:lvl1pPr>
          </a:lstStyle>
          <a:p>
            <a:pPr algn="ctr"/>
            <a:r>
              <a:rPr lang="en-US" sz="1200" dirty="0">
                <a:latin typeface="微软雅黑" panose="020B0503020204020204" pitchFamily="34" charset="-122"/>
                <a:ea typeface="微软雅黑" panose="020B0503020204020204" pitchFamily="34" charset="-122"/>
              </a:rPr>
              <a:t>CVM4</a:t>
            </a:r>
            <a:endParaRPr sz="1200" dirty="0">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C7A1ED6A-8AE7-4A93-ADE6-554420F02CB8}"/>
              </a:ext>
            </a:extLst>
          </p:cNvPr>
          <p:cNvSpPr txBox="1"/>
          <p:nvPr/>
        </p:nvSpPr>
        <p:spPr>
          <a:xfrm>
            <a:off x="4595484" y="5063873"/>
            <a:ext cx="363835" cy="271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100" rtlCol="0" anchor="ctr">
            <a:spAutoFit/>
          </a:bodyPr>
          <a:lstStyle/>
          <a:p>
            <a:pPr algn="ctr" defTabSz="825417" hangingPunct="0"/>
            <a:r>
              <a:rPr lang="en-US" altLang="zh-CN" sz="1050" dirty="0">
                <a:solidFill>
                  <a:srgbClr val="A736FF"/>
                </a:solidFill>
                <a:latin typeface="微软雅黑" panose="020B0503020204020204" pitchFamily="34" charset="-122"/>
                <a:ea typeface="微软雅黑" panose="020B0503020204020204" pitchFamily="34" charset="-122"/>
              </a:rPr>
              <a:t>url1</a:t>
            </a:r>
            <a:endParaRPr lang="zh-CN" altLang="en-US" sz="1050" dirty="0">
              <a:solidFill>
                <a:srgbClr val="A736FF"/>
              </a:solidFill>
              <a:latin typeface="微软雅黑" panose="020B0503020204020204" pitchFamily="34" charset="-122"/>
              <a:ea typeface="微软雅黑" panose="020B0503020204020204" pitchFamily="34" charset="-122"/>
              <a:sym typeface="Helvetica Neue"/>
            </a:endParaRPr>
          </a:p>
        </p:txBody>
      </p:sp>
      <p:sp>
        <p:nvSpPr>
          <p:cNvPr id="83" name="文本框 82">
            <a:extLst>
              <a:ext uri="{FF2B5EF4-FFF2-40B4-BE49-F238E27FC236}">
                <a16:creationId xmlns:a16="http://schemas.microsoft.com/office/drawing/2014/main" id="{907817D7-210E-478D-8E92-455B0787442E}"/>
              </a:ext>
            </a:extLst>
          </p:cNvPr>
          <p:cNvSpPr txBox="1"/>
          <p:nvPr/>
        </p:nvSpPr>
        <p:spPr>
          <a:xfrm>
            <a:off x="5527287" y="5061078"/>
            <a:ext cx="351012" cy="264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100" rtlCol="0" anchor="ctr">
            <a:spAutoFit/>
          </a:bodyPr>
          <a:lstStyle/>
          <a:p>
            <a:pPr algn="ctr" defTabSz="825417" hangingPunct="0"/>
            <a:r>
              <a:rPr lang="en-US" altLang="zh-CN" sz="1050" dirty="0">
                <a:solidFill>
                  <a:srgbClr val="A736FF"/>
                </a:solidFill>
                <a:latin typeface="微软雅黑" panose="020B0503020204020204" pitchFamily="34" charset="-122"/>
                <a:ea typeface="微软雅黑" panose="020B0503020204020204" pitchFamily="34" charset="-122"/>
              </a:rPr>
              <a:t>url2</a:t>
            </a:r>
            <a:endParaRPr lang="zh-CN" altLang="en-US" sz="1050" dirty="0">
              <a:solidFill>
                <a:srgbClr val="A736FF"/>
              </a:solidFill>
              <a:latin typeface="微软雅黑" panose="020B0503020204020204" pitchFamily="34" charset="-122"/>
              <a:ea typeface="微软雅黑" panose="020B0503020204020204" pitchFamily="34" charset="-122"/>
              <a:sym typeface="Helvetica Neue"/>
            </a:endParaRPr>
          </a:p>
        </p:txBody>
      </p:sp>
      <p:sp>
        <p:nvSpPr>
          <p:cNvPr id="84" name="月系成眼青布作，界于记对际写，照杨东当名。 解厂拉九自民保，计议众制立他有。…">
            <a:extLst>
              <a:ext uri="{FF2B5EF4-FFF2-40B4-BE49-F238E27FC236}">
                <a16:creationId xmlns:a16="http://schemas.microsoft.com/office/drawing/2014/main" id="{7C402A9D-2DBB-4559-A3A2-2C0383BFE25D}"/>
              </a:ext>
            </a:extLst>
          </p:cNvPr>
          <p:cNvSpPr txBox="1"/>
          <p:nvPr/>
        </p:nvSpPr>
        <p:spPr>
          <a:xfrm>
            <a:off x="7603162" y="5454123"/>
            <a:ext cx="3700696" cy="798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一组实例（如云服务器实例），用于处理负载均衡分发的请求</a:t>
            </a:r>
            <a:endParaRPr lang="en-US" altLang="zh-CN" sz="12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200" dirty="0">
                <a:latin typeface="微软雅黑" panose="020B0503020204020204" pitchFamily="34" charset="-122"/>
                <a:ea typeface="微软雅黑" panose="020B0503020204020204" pitchFamily="34" charset="-122"/>
                <a:sym typeface="PingFang SC Regular"/>
              </a:rPr>
              <a:t>负载均衡只转发请求，由后端服务器来实际处理请求</a:t>
            </a:r>
            <a:endParaRPr sz="1200" dirty="0">
              <a:latin typeface="微软雅黑" panose="020B0503020204020204" pitchFamily="34" charset="-122"/>
              <a:ea typeface="微软雅黑" panose="020B0503020204020204" pitchFamily="34" charset="-122"/>
              <a:sym typeface="PingFang SC Regular"/>
            </a:endParaRPr>
          </a:p>
        </p:txBody>
      </p:sp>
      <p:sp>
        <p:nvSpPr>
          <p:cNvPr id="85" name="标题文本一">
            <a:extLst>
              <a:ext uri="{FF2B5EF4-FFF2-40B4-BE49-F238E27FC236}">
                <a16:creationId xmlns:a16="http://schemas.microsoft.com/office/drawing/2014/main" id="{429AAFA9-FB18-4337-8232-900B3A877993}"/>
              </a:ext>
            </a:extLst>
          </p:cNvPr>
          <p:cNvSpPr txBox="1"/>
          <p:nvPr/>
        </p:nvSpPr>
        <p:spPr>
          <a:xfrm>
            <a:off x="7151747" y="5026631"/>
            <a:ext cx="1487393" cy="325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defTabSz="228589">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后端服务器</a:t>
            </a:r>
            <a:endParaRPr sz="160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86" name="灯片编号占位符 1">
            <a:extLst>
              <a:ext uri="{FF2B5EF4-FFF2-40B4-BE49-F238E27FC236}">
                <a16:creationId xmlns:a16="http://schemas.microsoft.com/office/drawing/2014/main" id="{F71A4D3F-2041-428C-8547-9267987C7119}"/>
              </a:ext>
            </a:extLst>
          </p:cNvPr>
          <p:cNvSpPr txBox="1">
            <a:spLocks/>
          </p:cNvSpPr>
          <p:nvPr/>
        </p:nvSpPr>
        <p:spPr>
          <a:xfrm>
            <a:off x="11719040" y="6540096"/>
            <a:ext cx="163485" cy="225674"/>
          </a:xfrm>
          <a:prstGeom prst="rect">
            <a:avLst/>
          </a:prstGeom>
          <a:ln w="12700">
            <a:miter lim="400000"/>
          </a:ln>
        </p:spPr>
        <p:txBody>
          <a:bodyPr wrap="none" lIns="50793" tIns="50793" rIns="50793" bIns="50793">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FZLanTingHei-R-GBK" panose="02000000000000000000" pitchFamily="2" charset="-122"/>
                <a:ea typeface="FZLanTingHei-R-GBK" panose="02000000000000000000" pitchFamily="2" charset="-122"/>
                <a:cs typeface="Helvetica Neue Light"/>
                <a:sym typeface="Helvetica Neue Light"/>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zh-CN"/>
              <a:pPr/>
              <a:t>5</a:t>
            </a:fld>
            <a:endParaRPr lang="zh-CN" altLang="en-US" dirty="0"/>
          </a:p>
        </p:txBody>
      </p:sp>
      <p:sp>
        <p:nvSpPr>
          <p:cNvPr id="59" name="标题文本">
            <a:extLst>
              <a:ext uri="{FF2B5EF4-FFF2-40B4-BE49-F238E27FC236}">
                <a16:creationId xmlns:a16="http://schemas.microsoft.com/office/drawing/2014/main" id="{2D5D3B51-81DB-B142-A3B9-E41FDD2AAA2D}"/>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a:defRPr/>
            </a:pPr>
            <a:r>
              <a:rPr lang="zh-CN" altLang="en-US" sz="3001" kern="0" dirty="0">
                <a:solidFill>
                  <a:sysClr val="windowText" lastClr="000000"/>
                </a:solidFill>
              </a:rPr>
              <a:t>产品概述 </a:t>
            </a:r>
            <a:r>
              <a:rPr lang="zh-CN" altLang="en-US" sz="2400" kern="0" dirty="0">
                <a:solidFill>
                  <a:sysClr val="windowText" lastClr="000000"/>
                </a:solidFill>
              </a:rPr>
              <a:t>协议类型</a:t>
            </a:r>
            <a:endParaRPr lang="zh-CN" altLang="en-US" sz="3001" kern="0" dirty="0">
              <a:solidFill>
                <a:sysClr val="windowText" lastClr="000000"/>
              </a:solidFill>
            </a:endParaRPr>
          </a:p>
        </p:txBody>
      </p:sp>
    </p:spTree>
    <p:extLst>
      <p:ext uri="{BB962C8B-B14F-4D97-AF65-F5344CB8AC3E}">
        <p14:creationId xmlns:p14="http://schemas.microsoft.com/office/powerpoint/2010/main" val="39655582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1">
            <a:extLst>
              <a:ext uri="{FF2B5EF4-FFF2-40B4-BE49-F238E27FC236}">
                <a16:creationId xmlns:a16="http://schemas.microsoft.com/office/drawing/2014/main" id="{23817864-1842-43FD-AF23-8E366EE02355}"/>
              </a:ext>
            </a:extLst>
          </p:cNvPr>
          <p:cNvSpPr txBox="1">
            <a:spLocks/>
          </p:cNvSpPr>
          <p:nvPr/>
        </p:nvSpPr>
        <p:spPr>
          <a:xfrm>
            <a:off x="11719040" y="6540096"/>
            <a:ext cx="163485" cy="225674"/>
          </a:xfrm>
          <a:prstGeom prst="rect">
            <a:avLst/>
          </a:prstGeom>
          <a:ln w="12700">
            <a:miter lim="400000"/>
          </a:ln>
        </p:spPr>
        <p:txBody>
          <a:bodyPr wrap="none" lIns="50793" tIns="50793" rIns="50793" bIns="50793">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FZLanTingHei-R-GBK" panose="02000000000000000000" pitchFamily="2" charset="-122"/>
                <a:ea typeface="FZLanTingHei-R-GBK" panose="02000000000000000000" pitchFamily="2" charset="-122"/>
                <a:cs typeface="Helvetica Neue Light"/>
                <a:sym typeface="Helvetica Neue Light"/>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zh-CN"/>
              <a:pPr/>
              <a:t>6</a:t>
            </a:fld>
            <a:endParaRPr lang="zh-CN" altLang="en-US" dirty="0"/>
          </a:p>
        </p:txBody>
      </p:sp>
      <p:grpSp>
        <p:nvGrpSpPr>
          <p:cNvPr id="6" name="组合 5">
            <a:extLst>
              <a:ext uri="{FF2B5EF4-FFF2-40B4-BE49-F238E27FC236}">
                <a16:creationId xmlns:a16="http://schemas.microsoft.com/office/drawing/2014/main" id="{8CDD8634-C65A-43AB-989D-9AE188A9CDBA}"/>
              </a:ext>
            </a:extLst>
          </p:cNvPr>
          <p:cNvGrpSpPr/>
          <p:nvPr/>
        </p:nvGrpSpPr>
        <p:grpSpPr>
          <a:xfrm>
            <a:off x="600925" y="1427164"/>
            <a:ext cx="10990151" cy="4584690"/>
            <a:chOff x="827335" y="1580727"/>
            <a:chExt cx="10991582" cy="4585287"/>
          </a:xfrm>
        </p:grpSpPr>
        <p:grpSp>
          <p:nvGrpSpPr>
            <p:cNvPr id="5" name="组合 4">
              <a:extLst>
                <a:ext uri="{FF2B5EF4-FFF2-40B4-BE49-F238E27FC236}">
                  <a16:creationId xmlns:a16="http://schemas.microsoft.com/office/drawing/2014/main" id="{C4CE60FD-FDE1-4156-9998-50CA25393CE1}"/>
                </a:ext>
              </a:extLst>
            </p:cNvPr>
            <p:cNvGrpSpPr/>
            <p:nvPr/>
          </p:nvGrpSpPr>
          <p:grpSpPr>
            <a:xfrm>
              <a:off x="1192018" y="1580728"/>
              <a:ext cx="1991445" cy="1991445"/>
              <a:chOff x="1082220" y="1580728"/>
              <a:chExt cx="1991445" cy="1991445"/>
            </a:xfrm>
          </p:grpSpPr>
          <p:sp>
            <p:nvSpPr>
              <p:cNvPr id="12" name="圆形">
                <a:extLst>
                  <a:ext uri="{FF2B5EF4-FFF2-40B4-BE49-F238E27FC236}">
                    <a16:creationId xmlns:a16="http://schemas.microsoft.com/office/drawing/2014/main" id="{D9C07C6C-DFAA-4744-8502-7111394BFA28}"/>
                  </a:ext>
                </a:extLst>
              </p:cNvPr>
              <p:cNvSpPr/>
              <p:nvPr/>
            </p:nvSpPr>
            <p:spPr>
              <a:xfrm>
                <a:off x="1082220" y="1580728"/>
                <a:ext cx="1991445" cy="1991445"/>
              </a:xfrm>
              <a:prstGeom prst="ellipse">
                <a:avLst/>
              </a:prstGeom>
              <a:solidFill>
                <a:schemeClr val="accent1"/>
              </a:solidFill>
              <a:ln w="12700">
                <a:miter lim="400000"/>
              </a:ln>
            </p:spPr>
            <p:txBody>
              <a:bodyPr lIns="0" tIns="0" rIns="0" bIns="0"/>
              <a:lstStyle/>
              <a:p>
                <a:pPr algn="ctr" defTabSz="914285">
                  <a:spcBef>
                    <a:spcPts val="1000"/>
                  </a:spcBef>
                  <a:defRPr sz="2000" b="0">
                    <a:solidFill>
                      <a:srgbClr val="FFFFFF"/>
                    </a:solidFill>
                    <a:latin typeface="PingFang SC Regular"/>
                    <a:ea typeface="PingFang SC Regular"/>
                    <a:cs typeface="PingFang SC Regular"/>
                    <a:sym typeface="PingFang SC Regular"/>
                  </a:defRPr>
                </a:pPr>
                <a:endParaRPr sz="1000" dirty="0">
                  <a:latin typeface="微软雅黑" panose="020B0503020204020204" pitchFamily="34" charset="-122"/>
                  <a:ea typeface="微软雅黑" panose="020B0503020204020204" pitchFamily="34" charset="-122"/>
                </a:endParaRPr>
              </a:p>
            </p:txBody>
          </p:sp>
          <p:sp>
            <p:nvSpPr>
              <p:cNvPr id="13" name="内容一">
                <a:extLst>
                  <a:ext uri="{FF2B5EF4-FFF2-40B4-BE49-F238E27FC236}">
                    <a16:creationId xmlns:a16="http://schemas.microsoft.com/office/drawing/2014/main" id="{F8B0DB55-60C6-4789-A021-0674C3DE1921}"/>
                  </a:ext>
                </a:extLst>
              </p:cNvPr>
              <p:cNvSpPr txBox="1"/>
              <p:nvPr/>
            </p:nvSpPr>
            <p:spPr>
              <a:xfrm>
                <a:off x="1432931" y="2182689"/>
                <a:ext cx="1290022" cy="787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spAutoFit/>
              </a:bodyPr>
              <a:lstStyle>
                <a:lvl1pPr defTabSz="1828660">
                  <a:spcBef>
                    <a:spcPts val="2000"/>
                  </a:spcBef>
                  <a:defRPr sz="4000" b="0">
                    <a:solidFill>
                      <a:srgbClr val="FFFFFF"/>
                    </a:solidFill>
                    <a:latin typeface="PingFang SC Medium"/>
                    <a:ea typeface="PingFang SC Medium"/>
                    <a:cs typeface="PingFang SC Medium"/>
                    <a:sym typeface="PingFang SC Medium"/>
                  </a:defRPr>
                </a:lvl1pPr>
              </a:lstStyle>
              <a:p>
                <a:pPr algn="ctr">
                  <a:lnSpc>
                    <a:spcPct val="150000"/>
                  </a:lnSpc>
                  <a:spcBef>
                    <a:spcPts val="0"/>
                  </a:spcBef>
                </a:pPr>
                <a:r>
                  <a:rPr lang="zh-CN" altLang="en-US" sz="2000" b="1" dirty="0">
                    <a:latin typeface="微软雅黑" panose="020B0503020204020204" pitchFamily="34" charset="-122"/>
                    <a:ea typeface="微软雅黑" panose="020B0503020204020204" pitchFamily="34" charset="-122"/>
                  </a:rPr>
                  <a:t>加权轮询</a:t>
                </a:r>
                <a:endParaRPr lang="en-US" altLang="zh-CN" sz="2000" b="1" dirty="0">
                  <a:latin typeface="微软雅黑" panose="020B0503020204020204" pitchFamily="34" charset="-122"/>
                  <a:ea typeface="微软雅黑" panose="020B0503020204020204" pitchFamily="34" charset="-122"/>
                </a:endParaRPr>
              </a:p>
              <a:p>
                <a:pPr algn="ctr">
                  <a:lnSpc>
                    <a:spcPct val="150000"/>
                  </a:lnSpc>
                  <a:spcBef>
                    <a:spcPts val="0"/>
                  </a:spcBef>
                </a:pPr>
                <a:r>
                  <a:rPr lang="en-US" altLang="zh-CN" sz="1600" b="1" dirty="0">
                    <a:latin typeface="微软雅黑" panose="020B0503020204020204" pitchFamily="34" charset="-122"/>
                    <a:ea typeface="微软雅黑" panose="020B0503020204020204" pitchFamily="34" charset="-122"/>
                  </a:rPr>
                  <a:t>WRR</a:t>
                </a:r>
                <a:endParaRPr sz="1800" b="1" dirty="0">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5F26D819-DA5C-472E-8DD7-58FE30ACE9AF}"/>
                </a:ext>
              </a:extLst>
            </p:cNvPr>
            <p:cNvGrpSpPr/>
            <p:nvPr/>
          </p:nvGrpSpPr>
          <p:grpSpPr>
            <a:xfrm>
              <a:off x="5284705" y="1580728"/>
              <a:ext cx="1991445" cy="1991445"/>
              <a:chOff x="5284705" y="1580728"/>
              <a:chExt cx="1991445" cy="1991445"/>
            </a:xfrm>
          </p:grpSpPr>
          <p:sp>
            <p:nvSpPr>
              <p:cNvPr id="15" name="圆形">
                <a:extLst>
                  <a:ext uri="{FF2B5EF4-FFF2-40B4-BE49-F238E27FC236}">
                    <a16:creationId xmlns:a16="http://schemas.microsoft.com/office/drawing/2014/main" id="{38520D11-3469-491E-9159-D9015880996E}"/>
                  </a:ext>
                </a:extLst>
              </p:cNvPr>
              <p:cNvSpPr/>
              <p:nvPr/>
            </p:nvSpPr>
            <p:spPr>
              <a:xfrm>
                <a:off x="5284705" y="1580728"/>
                <a:ext cx="1991445" cy="1991445"/>
              </a:xfrm>
              <a:prstGeom prst="ellipse">
                <a:avLst/>
              </a:prstGeom>
              <a:solidFill>
                <a:schemeClr val="accent2"/>
              </a:solidFill>
              <a:ln w="12700">
                <a:miter lim="400000"/>
              </a:ln>
            </p:spPr>
            <p:txBody>
              <a:bodyPr lIns="0" tIns="0" rIns="0" bIns="0"/>
              <a:lstStyle/>
              <a:p>
                <a:pPr defTabSz="914285">
                  <a:spcBef>
                    <a:spcPts val="1000"/>
                  </a:spcBef>
                  <a:defRPr sz="1800" b="0">
                    <a:solidFill>
                      <a:srgbClr val="FEFDFF"/>
                    </a:solidFill>
                    <a:latin typeface="PingFang SC Regular"/>
                    <a:ea typeface="PingFang SC Regular"/>
                    <a:cs typeface="PingFang SC Regular"/>
                    <a:sym typeface="PingFang SC Regular"/>
                  </a:defRPr>
                </a:pPr>
                <a:endParaRPr sz="900" dirty="0">
                  <a:latin typeface="微软雅黑" panose="020B0503020204020204" pitchFamily="34" charset="-122"/>
                  <a:ea typeface="微软雅黑" panose="020B0503020204020204" pitchFamily="34" charset="-122"/>
                </a:endParaRPr>
              </a:p>
            </p:txBody>
          </p:sp>
          <p:sp>
            <p:nvSpPr>
              <p:cNvPr id="16" name="内容二">
                <a:extLst>
                  <a:ext uri="{FF2B5EF4-FFF2-40B4-BE49-F238E27FC236}">
                    <a16:creationId xmlns:a16="http://schemas.microsoft.com/office/drawing/2014/main" id="{827058BF-F777-47E4-9124-7CFD65431D5B}"/>
                  </a:ext>
                </a:extLst>
              </p:cNvPr>
              <p:cNvSpPr txBox="1"/>
              <p:nvPr/>
            </p:nvSpPr>
            <p:spPr>
              <a:xfrm>
                <a:off x="5368244" y="2182689"/>
                <a:ext cx="1824367" cy="787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1828660">
                  <a:spcBef>
                    <a:spcPts val="2000"/>
                  </a:spcBef>
                  <a:defRPr sz="4000" b="0">
                    <a:solidFill>
                      <a:srgbClr val="FFFFFF"/>
                    </a:solidFill>
                    <a:latin typeface="PingFang SC Medium"/>
                    <a:ea typeface="PingFang SC Medium"/>
                    <a:cs typeface="PingFang SC Medium"/>
                    <a:sym typeface="PingFang SC Medium"/>
                  </a:defRPr>
                </a:lvl1pPr>
              </a:lstStyle>
              <a:p>
                <a:pPr algn="ctr">
                  <a:lnSpc>
                    <a:spcPct val="150000"/>
                  </a:lnSpc>
                  <a:spcBef>
                    <a:spcPts val="0"/>
                  </a:spcBef>
                </a:pPr>
                <a:r>
                  <a:rPr lang="zh-CN" altLang="en-US" sz="2000" b="1" dirty="0">
                    <a:latin typeface="微软雅黑" panose="020B0503020204020204" pitchFamily="34" charset="-122"/>
                    <a:ea typeface="微软雅黑" panose="020B0503020204020204" pitchFamily="34" charset="-122"/>
                  </a:rPr>
                  <a:t>加权最小连接数</a:t>
                </a:r>
                <a:endParaRPr lang="en-US" altLang="zh-CN" sz="2000" b="1" dirty="0">
                  <a:latin typeface="微软雅黑" panose="020B0503020204020204" pitchFamily="34" charset="-122"/>
                  <a:ea typeface="微软雅黑" panose="020B0503020204020204" pitchFamily="34" charset="-122"/>
                </a:endParaRPr>
              </a:p>
              <a:p>
                <a:pPr algn="ctr">
                  <a:lnSpc>
                    <a:spcPct val="150000"/>
                  </a:lnSpc>
                  <a:spcBef>
                    <a:spcPts val="0"/>
                  </a:spcBef>
                </a:pPr>
                <a:r>
                  <a:rPr lang="en-US" altLang="zh-CN" sz="1600" b="1" dirty="0">
                    <a:latin typeface="微软雅黑" panose="020B0503020204020204" pitchFamily="34" charset="-122"/>
                    <a:ea typeface="微软雅黑" panose="020B0503020204020204" pitchFamily="34" charset="-122"/>
                  </a:rPr>
                  <a:t>WLC</a:t>
                </a:r>
                <a:endParaRPr sz="1800" b="1" dirty="0">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5FFE49F9-20E4-4925-B7EA-6ACC41C231DB}"/>
                </a:ext>
              </a:extLst>
            </p:cNvPr>
            <p:cNvGrpSpPr/>
            <p:nvPr/>
          </p:nvGrpSpPr>
          <p:grpSpPr>
            <a:xfrm>
              <a:off x="9371331" y="1580727"/>
              <a:ext cx="1991445" cy="1991445"/>
              <a:chOff x="9487189" y="1580728"/>
              <a:chExt cx="1991445" cy="1991445"/>
            </a:xfrm>
          </p:grpSpPr>
          <p:sp>
            <p:nvSpPr>
              <p:cNvPr id="18" name="圆形">
                <a:extLst>
                  <a:ext uri="{FF2B5EF4-FFF2-40B4-BE49-F238E27FC236}">
                    <a16:creationId xmlns:a16="http://schemas.microsoft.com/office/drawing/2014/main" id="{533D71BC-8382-4AF3-A493-677A3EC0D1B0}"/>
                  </a:ext>
                </a:extLst>
              </p:cNvPr>
              <p:cNvSpPr/>
              <p:nvPr/>
            </p:nvSpPr>
            <p:spPr>
              <a:xfrm>
                <a:off x="9487189" y="1580728"/>
                <a:ext cx="1991445" cy="1991445"/>
              </a:xfrm>
              <a:prstGeom prst="ellipse">
                <a:avLst/>
              </a:prstGeom>
              <a:solidFill>
                <a:schemeClr val="accent3"/>
              </a:solidFill>
              <a:ln w="12700">
                <a:miter lim="400000"/>
              </a:ln>
            </p:spPr>
            <p:txBody>
              <a:bodyPr lIns="0" tIns="0" rIns="0" bIns="0"/>
              <a:lstStyle/>
              <a:p>
                <a:pPr defTabSz="914285">
                  <a:spcBef>
                    <a:spcPts val="1000"/>
                  </a:spcBef>
                  <a:defRPr sz="3600" b="0">
                    <a:solidFill>
                      <a:srgbClr val="F0F0F0"/>
                    </a:solidFill>
                    <a:latin typeface="PingFang SC Regular"/>
                    <a:ea typeface="PingFang SC Regular"/>
                    <a:cs typeface="PingFang SC Regular"/>
                    <a:sym typeface="PingFang SC Regular"/>
                  </a:defRPr>
                </a:pPr>
                <a:endParaRPr dirty="0">
                  <a:latin typeface="微软雅黑" panose="020B0503020204020204" pitchFamily="34" charset="-122"/>
                  <a:ea typeface="微软雅黑" panose="020B0503020204020204" pitchFamily="34" charset="-122"/>
                </a:endParaRPr>
              </a:p>
            </p:txBody>
          </p:sp>
          <p:sp>
            <p:nvSpPr>
              <p:cNvPr id="19" name="内容三">
                <a:extLst>
                  <a:ext uri="{FF2B5EF4-FFF2-40B4-BE49-F238E27FC236}">
                    <a16:creationId xmlns:a16="http://schemas.microsoft.com/office/drawing/2014/main" id="{D90D1623-CF97-47AC-86BC-659275666066}"/>
                  </a:ext>
                </a:extLst>
              </p:cNvPr>
              <p:cNvSpPr txBox="1"/>
              <p:nvPr/>
            </p:nvSpPr>
            <p:spPr>
              <a:xfrm>
                <a:off x="9837900" y="2182689"/>
                <a:ext cx="1290022" cy="787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828660">
                  <a:spcBef>
                    <a:spcPts val="2000"/>
                  </a:spcBef>
                  <a:defRPr sz="4000" b="0">
                    <a:solidFill>
                      <a:srgbClr val="FFFFFF"/>
                    </a:solidFill>
                    <a:latin typeface="PingFang SC Medium"/>
                    <a:ea typeface="PingFang SC Medium"/>
                    <a:cs typeface="PingFang SC Medium"/>
                    <a:sym typeface="PingFang SC Medium"/>
                  </a:defRPr>
                </a:lvl1pPr>
              </a:lstStyle>
              <a:p>
                <a:pPr algn="ctr">
                  <a:lnSpc>
                    <a:spcPct val="150000"/>
                  </a:lnSpc>
                  <a:spcBef>
                    <a:spcPts val="0"/>
                  </a:spcBef>
                </a:pP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哈希</a:t>
                </a:r>
                <a:endParaRPr lang="en-US" altLang="zh-CN" sz="2000" b="1" dirty="0">
                  <a:latin typeface="微软雅黑" panose="020B0503020204020204" pitchFamily="34" charset="-122"/>
                  <a:ea typeface="微软雅黑" panose="020B0503020204020204" pitchFamily="34" charset="-122"/>
                </a:endParaRPr>
              </a:p>
              <a:p>
                <a:pPr algn="ctr">
                  <a:lnSpc>
                    <a:spcPct val="150000"/>
                  </a:lnSpc>
                  <a:spcBef>
                    <a:spcPts val="0"/>
                  </a:spcBef>
                </a:pPr>
                <a:r>
                  <a:rPr lang="en-US" altLang="zh-CN" sz="1600" b="1" dirty="0">
                    <a:latin typeface="微软雅黑" panose="020B0503020204020204" pitchFamily="34" charset="-122"/>
                    <a:ea typeface="微软雅黑" panose="020B0503020204020204" pitchFamily="34" charset="-122"/>
                  </a:rPr>
                  <a:t>IP Hash</a:t>
                </a:r>
                <a:endParaRPr sz="1600" b="1" dirty="0">
                  <a:latin typeface="微软雅黑" panose="020B0503020204020204" pitchFamily="34" charset="-122"/>
                  <a:ea typeface="微软雅黑" panose="020B0503020204020204" pitchFamily="34" charset="-122"/>
                </a:endParaRPr>
              </a:p>
            </p:txBody>
          </p:sp>
        </p:grpSp>
        <p:sp>
          <p:nvSpPr>
            <p:cNvPr id="24" name="月系成眼青布作，界于记对际写，照杨东当名。 解厂拉九自民保，计议众制立他有。…">
              <a:extLst>
                <a:ext uri="{FF2B5EF4-FFF2-40B4-BE49-F238E27FC236}">
                  <a16:creationId xmlns:a16="http://schemas.microsoft.com/office/drawing/2014/main" id="{F3187F54-79C1-4913-AE5E-C9ECA292C541}"/>
                </a:ext>
              </a:extLst>
            </p:cNvPr>
            <p:cNvSpPr txBox="1"/>
            <p:nvPr/>
          </p:nvSpPr>
          <p:spPr>
            <a:xfrm>
              <a:off x="827335" y="3941654"/>
              <a:ext cx="2872994" cy="2224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en-US" altLang="zh-CN" sz="1400" dirty="0">
                  <a:latin typeface="微软雅黑" panose="020B0503020204020204" pitchFamily="34" charset="-122"/>
                  <a:ea typeface="微软雅黑" panose="020B0503020204020204" pitchFamily="34" charset="-122"/>
                  <a:sym typeface="PingFang SC Regular"/>
                </a:rPr>
                <a:t>WRR </a:t>
              </a:r>
              <a:r>
                <a:rPr lang="zh-CN" altLang="en-US" sz="1400" dirty="0">
                  <a:latin typeface="微软雅黑" panose="020B0503020204020204" pitchFamily="34" charset="-122"/>
                  <a:ea typeface="微软雅黑" panose="020B0503020204020204" pitchFamily="34" charset="-122"/>
                  <a:sym typeface="PingFang SC Regular"/>
                </a:rPr>
                <a:t>根据新建连接数来调度，权重值越高的后端服务器，被轮询到的次数（概率）也越高</a:t>
              </a:r>
              <a:endParaRPr lang="en-US" altLang="zh-CN" sz="14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endParaRPr lang="en-US" altLang="zh-CN" sz="14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400" b="1" dirty="0">
                  <a:latin typeface="微软雅黑" panose="020B0503020204020204" pitchFamily="34" charset="-122"/>
                  <a:ea typeface="微软雅黑" panose="020B0503020204020204" pitchFamily="34" charset="-122"/>
                  <a:sym typeface="PingFang SC Regular"/>
                </a:rPr>
                <a:t>使用场景：</a:t>
              </a:r>
              <a:r>
                <a:rPr lang="en-US" altLang="zh-CN" sz="1400" dirty="0">
                  <a:latin typeface="微软雅黑" panose="020B0503020204020204" pitchFamily="34" charset="-122"/>
                  <a:ea typeface="微软雅黑" panose="020B0503020204020204" pitchFamily="34" charset="-122"/>
                  <a:sym typeface="PingFang SC Regular"/>
                </a:rPr>
                <a:t>WRR</a:t>
              </a:r>
              <a:r>
                <a:rPr lang="zh-CN" altLang="en-US" sz="1400" dirty="0">
                  <a:latin typeface="微软雅黑" panose="020B0503020204020204" pitchFamily="34" charset="-122"/>
                  <a:ea typeface="微软雅黑" panose="020B0503020204020204" pitchFamily="34" charset="-122"/>
                  <a:sym typeface="PingFang SC Regular"/>
                </a:rPr>
                <a:t>通过权重比例决定每个</a:t>
              </a:r>
              <a:r>
                <a:rPr lang="en-US" altLang="zh-CN" sz="1400" dirty="0">
                  <a:latin typeface="微软雅黑" panose="020B0503020204020204" pitchFamily="34" charset="-122"/>
                  <a:ea typeface="微软雅黑" panose="020B0503020204020204" pitchFamily="34" charset="-122"/>
                  <a:sym typeface="PingFang SC Regular"/>
                </a:rPr>
                <a:t>RS</a:t>
              </a:r>
              <a:r>
                <a:rPr lang="zh-CN" altLang="en-US" sz="1400" dirty="0">
                  <a:latin typeface="微软雅黑" panose="020B0503020204020204" pitchFamily="34" charset="-122"/>
                  <a:ea typeface="微软雅黑" panose="020B0503020204020204" pitchFamily="34" charset="-122"/>
                  <a:sym typeface="PingFang SC Regular"/>
                </a:rPr>
                <a:t>上的负载，是最通用的负载均衡策略</a:t>
              </a:r>
            </a:p>
          </p:txBody>
        </p:sp>
        <p:sp>
          <p:nvSpPr>
            <p:cNvPr id="25" name="月系成眼青布作，界于记对际写，照杨东当名。 解厂拉九自民保，计议众制立他有。…">
              <a:extLst>
                <a:ext uri="{FF2B5EF4-FFF2-40B4-BE49-F238E27FC236}">
                  <a16:creationId xmlns:a16="http://schemas.microsoft.com/office/drawing/2014/main" id="{D8F7EE2E-84DD-4C3A-B33A-8D90D332F085}"/>
                </a:ext>
              </a:extLst>
            </p:cNvPr>
            <p:cNvSpPr txBox="1"/>
            <p:nvPr/>
          </p:nvSpPr>
          <p:spPr>
            <a:xfrm>
              <a:off x="4962076" y="3941654"/>
              <a:ext cx="2872994" cy="2224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en-US" altLang="zh-CN" sz="1400" dirty="0">
                  <a:latin typeface="微软雅黑" panose="020B0503020204020204" pitchFamily="34" charset="-122"/>
                  <a:ea typeface="微软雅黑" panose="020B0503020204020204" pitchFamily="34" charset="-122"/>
                  <a:sym typeface="PingFang SC Regular"/>
                </a:rPr>
                <a:t>WLC </a:t>
              </a:r>
              <a:r>
                <a:rPr lang="zh-CN" altLang="en-US" sz="1400" dirty="0">
                  <a:latin typeface="微软雅黑" panose="020B0503020204020204" pitchFamily="34" charset="-122"/>
                  <a:ea typeface="微软雅黑" panose="020B0503020204020204" pitchFamily="34" charset="-122"/>
                  <a:sym typeface="PingFang SC Regular"/>
                </a:rPr>
                <a:t>根据后端服务器权重和当前连接情况进行调度，当权重值相同时，当前连接数越小的后端服务器被轮询到的次数（概率）也越高</a:t>
              </a:r>
              <a:endParaRPr lang="en-US" altLang="zh-CN" sz="14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400" b="1" dirty="0">
                  <a:latin typeface="微软雅黑" panose="020B0503020204020204" pitchFamily="34" charset="-122"/>
                  <a:ea typeface="微软雅黑" panose="020B0503020204020204" pitchFamily="34" charset="-122"/>
                  <a:sym typeface="PingFang SC Regular"/>
                </a:rPr>
                <a:t>使用场景：</a:t>
              </a:r>
              <a:r>
                <a:rPr lang="en-US" altLang="zh-CN" sz="1400" dirty="0">
                  <a:latin typeface="微软雅黑" panose="020B0503020204020204" pitchFamily="34" charset="-122"/>
                  <a:ea typeface="微软雅黑" panose="020B0503020204020204" pitchFamily="34" charset="-122"/>
                  <a:sym typeface="PingFang SC Regular"/>
                </a:rPr>
                <a:t>WLC </a:t>
              </a:r>
              <a:r>
                <a:rPr lang="zh-CN" altLang="en-US" sz="1400" dirty="0">
                  <a:latin typeface="微软雅黑" panose="020B0503020204020204" pitchFamily="34" charset="-122"/>
                  <a:ea typeface="微软雅黑" panose="020B0503020204020204" pitchFamily="34" charset="-122"/>
                  <a:sym typeface="PingFang SC Regular"/>
                </a:rPr>
                <a:t>倾向于利用负载更低的后端服务器，适合于在后端服务器对 </a:t>
              </a:r>
              <a:r>
                <a:rPr lang="en-US" altLang="zh-CN" sz="1400" dirty="0">
                  <a:latin typeface="微软雅黑" panose="020B0503020204020204" pitchFamily="34" charset="-122"/>
                  <a:ea typeface="微软雅黑" panose="020B0503020204020204" pitchFamily="34" charset="-122"/>
                  <a:sym typeface="PingFang SC Regular"/>
                </a:rPr>
                <a:t>CPU </a:t>
              </a:r>
              <a:r>
                <a:rPr lang="zh-CN" altLang="en-US" sz="1400" dirty="0">
                  <a:latin typeface="微软雅黑" panose="020B0503020204020204" pitchFamily="34" charset="-122"/>
                  <a:ea typeface="微软雅黑" panose="020B0503020204020204" pitchFamily="34" charset="-122"/>
                  <a:sym typeface="PingFang SC Regular"/>
                </a:rPr>
                <a:t>较为敏感的场景</a:t>
              </a:r>
            </a:p>
          </p:txBody>
        </p:sp>
        <p:sp>
          <p:nvSpPr>
            <p:cNvPr id="26" name="月系成眼青布作，界于记对际写，照杨东当名。 解厂拉九自民保，计议众制立他有。…">
              <a:extLst>
                <a:ext uri="{FF2B5EF4-FFF2-40B4-BE49-F238E27FC236}">
                  <a16:creationId xmlns:a16="http://schemas.microsoft.com/office/drawing/2014/main" id="{05495FF1-DC7D-4A81-ACB4-B6EE5685CBCE}"/>
                </a:ext>
              </a:extLst>
            </p:cNvPr>
            <p:cNvSpPr txBox="1"/>
            <p:nvPr/>
          </p:nvSpPr>
          <p:spPr>
            <a:xfrm>
              <a:off x="8945923" y="3941653"/>
              <a:ext cx="2872994" cy="2224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400" dirty="0">
                  <a:latin typeface="微软雅黑" panose="020B0503020204020204" pitchFamily="34" charset="-122"/>
                  <a:ea typeface="微软雅黑" panose="020B0503020204020204" pitchFamily="34" charset="-122"/>
                  <a:sym typeface="PingFang SC Regular"/>
                </a:rPr>
                <a:t>基于源 </a:t>
              </a:r>
              <a:r>
                <a:rPr lang="en-US" altLang="zh-CN" sz="1400" dirty="0">
                  <a:latin typeface="微软雅黑" panose="020B0503020204020204" pitchFamily="34" charset="-122"/>
                  <a:ea typeface="微软雅黑" panose="020B0503020204020204" pitchFamily="34" charset="-122"/>
                  <a:sym typeface="PingFang SC Regular"/>
                </a:rPr>
                <a:t>IP </a:t>
              </a:r>
              <a:r>
                <a:rPr lang="zh-CN" altLang="en-US" sz="1400" dirty="0">
                  <a:latin typeface="微软雅黑" panose="020B0503020204020204" pitchFamily="34" charset="-122"/>
                  <a:ea typeface="微软雅黑" panose="020B0503020204020204" pitchFamily="34" charset="-122"/>
                  <a:sym typeface="PingFang SC Regular"/>
                </a:rPr>
                <a:t>地址哈希，相同的源地址的请求会被调度到相同的后端服务器</a:t>
              </a:r>
              <a:endParaRPr lang="en-US" altLang="zh-CN" sz="14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endParaRPr lang="en-US" altLang="zh-CN" sz="1400" dirty="0">
                <a:latin typeface="微软雅黑" panose="020B0503020204020204" pitchFamily="34" charset="-122"/>
                <a:ea typeface="微软雅黑" panose="020B0503020204020204" pitchFamily="34" charset="-122"/>
                <a:sym typeface="PingFang SC Regular"/>
              </a:endParaRPr>
            </a:p>
            <a:p>
              <a:pPr marL="126993" indent="-126993" defTabSz="228589">
                <a:lnSpc>
                  <a:spcPct val="150000"/>
                </a:lnSpc>
                <a:buSzPct val="80000"/>
                <a:buFontTx/>
                <a:buChar char="•"/>
                <a:defRPr sz="2000" b="0">
                  <a:latin typeface="PingFang SC Regular"/>
                  <a:ea typeface="PingFang SC Regular"/>
                  <a:cs typeface="PingFang SC Regular"/>
                  <a:sym typeface="PingFang SC Regular"/>
                </a:defRPr>
              </a:pPr>
              <a:r>
                <a:rPr lang="zh-CN" altLang="en-US" sz="1400" b="1" dirty="0">
                  <a:latin typeface="微软雅黑" panose="020B0503020204020204" pitchFamily="34" charset="-122"/>
                  <a:ea typeface="微软雅黑" panose="020B0503020204020204" pitchFamily="34" charset="-122"/>
                  <a:sym typeface="PingFang SC Regular"/>
                </a:rPr>
                <a:t>使用场景：</a:t>
              </a:r>
              <a:r>
                <a:rPr lang="zh-CN" altLang="en-US" sz="1400" dirty="0">
                  <a:latin typeface="微软雅黑" panose="020B0503020204020204" pitchFamily="34" charset="-122"/>
                  <a:ea typeface="微软雅黑" panose="020B0503020204020204" pitchFamily="34" charset="-122"/>
                  <a:sym typeface="PingFang SC Regular"/>
                </a:rPr>
                <a:t>当同一个客户端发出的多个请求必须在同一个</a:t>
              </a:r>
              <a:r>
                <a:rPr lang="en-US" altLang="zh-CN" sz="1400" dirty="0">
                  <a:latin typeface="微软雅黑" panose="020B0503020204020204" pitchFamily="34" charset="-122"/>
                  <a:ea typeface="微软雅黑" panose="020B0503020204020204" pitchFamily="34" charset="-122"/>
                  <a:sym typeface="PingFang SC Regular"/>
                </a:rPr>
                <a:t>RS</a:t>
              </a:r>
              <a:r>
                <a:rPr lang="zh-CN" altLang="en-US" sz="1400" dirty="0">
                  <a:latin typeface="微软雅黑" panose="020B0503020204020204" pitchFamily="34" charset="-122"/>
                  <a:ea typeface="微软雅黑" panose="020B0503020204020204" pitchFamily="34" charset="-122"/>
                  <a:sym typeface="PingFang SC Regular"/>
                </a:rPr>
                <a:t>进行处理的时候，例如登录验证或支付操作</a:t>
              </a:r>
            </a:p>
          </p:txBody>
        </p:sp>
      </p:grpSp>
      <p:sp>
        <p:nvSpPr>
          <p:cNvPr id="20" name="标题文本">
            <a:extLst>
              <a:ext uri="{FF2B5EF4-FFF2-40B4-BE49-F238E27FC236}">
                <a16:creationId xmlns:a16="http://schemas.microsoft.com/office/drawing/2014/main" id="{3F5611F7-C1D1-0F4C-AD96-0F6F4D3BD4B4}"/>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a:defRPr/>
            </a:pPr>
            <a:r>
              <a:rPr lang="zh-CN" altLang="en-US" sz="3001" kern="0" dirty="0">
                <a:solidFill>
                  <a:sysClr val="windowText" lastClr="000000"/>
                </a:solidFill>
              </a:rPr>
              <a:t>产品概述 </a:t>
            </a:r>
            <a:r>
              <a:rPr lang="zh-CN" altLang="en-US" sz="2400" kern="0" dirty="0">
                <a:solidFill>
                  <a:sysClr val="windowText" lastClr="000000"/>
                </a:solidFill>
              </a:rPr>
              <a:t>均衡方式</a:t>
            </a:r>
            <a:endParaRPr lang="zh-CN" altLang="en-US" sz="3001" kern="0" dirty="0">
              <a:solidFill>
                <a:sysClr val="windowText" lastClr="000000"/>
              </a:solidFill>
            </a:endParaRPr>
          </a:p>
        </p:txBody>
      </p:sp>
    </p:spTree>
    <p:extLst>
      <p:ext uri="{BB962C8B-B14F-4D97-AF65-F5344CB8AC3E}">
        <p14:creationId xmlns:p14="http://schemas.microsoft.com/office/powerpoint/2010/main" val="27487700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1">
            <a:extLst>
              <a:ext uri="{FF2B5EF4-FFF2-40B4-BE49-F238E27FC236}">
                <a16:creationId xmlns:a16="http://schemas.microsoft.com/office/drawing/2014/main" id="{23817864-1842-43FD-AF23-8E366EE02355}"/>
              </a:ext>
            </a:extLst>
          </p:cNvPr>
          <p:cNvSpPr txBox="1">
            <a:spLocks/>
          </p:cNvSpPr>
          <p:nvPr/>
        </p:nvSpPr>
        <p:spPr>
          <a:xfrm>
            <a:off x="11719040" y="6540096"/>
            <a:ext cx="163485" cy="225674"/>
          </a:xfrm>
          <a:prstGeom prst="rect">
            <a:avLst/>
          </a:prstGeom>
          <a:ln w="12700">
            <a:miter lim="400000"/>
          </a:ln>
        </p:spPr>
        <p:txBody>
          <a:bodyPr wrap="none" lIns="50793" tIns="50793" rIns="50793" bIns="50793">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latin typeface="FZLanTingHei-R-GBK" panose="02000000000000000000" pitchFamily="2" charset="-122"/>
                <a:ea typeface="FZLanTingHei-R-GBK" panose="02000000000000000000" pitchFamily="2" charset="-122"/>
                <a:cs typeface="Helvetica Neue Light"/>
                <a:sym typeface="Helvetica Neue Light"/>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altLang="zh-CN"/>
              <a:pPr/>
              <a:t>7</a:t>
            </a:fld>
            <a:endParaRPr lang="zh-CN" altLang="en-US" dirty="0"/>
          </a:p>
        </p:txBody>
      </p:sp>
      <p:sp>
        <p:nvSpPr>
          <p:cNvPr id="8" name="此处为内容描述文本，文本字体选用微软雅黑，字号20磅，字重Regular，颜色色值为#000000，行距为1.5倍。">
            <a:extLst>
              <a:ext uri="{FF2B5EF4-FFF2-40B4-BE49-F238E27FC236}">
                <a16:creationId xmlns:a16="http://schemas.microsoft.com/office/drawing/2014/main" id="{03240A26-8873-4084-A803-5AE622742851}"/>
              </a:ext>
            </a:extLst>
          </p:cNvPr>
          <p:cNvSpPr txBox="1"/>
          <p:nvPr/>
        </p:nvSpPr>
        <p:spPr>
          <a:xfrm>
            <a:off x="510779" y="1193702"/>
            <a:ext cx="11493610" cy="407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a:lnSpc>
                <a:spcPct val="150000"/>
              </a:lnSpc>
            </a:pPr>
            <a:r>
              <a:rPr lang="en-US" altLang="zh-CN" dirty="0">
                <a:latin typeface="微软雅黑" panose="020B0503020204020204" pitchFamily="34" charset="-122"/>
                <a:ea typeface="微软雅黑" panose="020B0503020204020204" pitchFamily="34" charset="-122"/>
              </a:rPr>
              <a:t>CLB </a:t>
            </a:r>
            <a:r>
              <a:rPr lang="zh-CN" altLang="en-US" dirty="0">
                <a:latin typeface="微软雅黑" panose="020B0503020204020204" pitchFamily="34" charset="-122"/>
                <a:ea typeface="微软雅黑" panose="020B0503020204020204" pitchFamily="34" charset="-122"/>
              </a:rPr>
              <a:t>通过健康检查来判断后端服务的可用性，避免后端服务异常影响前端业务，提高业务整体可用性</a:t>
            </a:r>
            <a:endParaRPr lang="en-US" altLang="zh-CN"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21284109-3D6F-467A-AE00-05F5E30DB019}"/>
              </a:ext>
            </a:extLst>
          </p:cNvPr>
          <p:cNvGraphicFramePr>
            <a:graphicFrameLocks noGrp="1"/>
          </p:cNvGraphicFramePr>
          <p:nvPr>
            <p:extLst>
              <p:ext uri="{D42A27DB-BD31-4B8C-83A1-F6EECF244321}">
                <p14:modId xmlns:p14="http://schemas.microsoft.com/office/powerpoint/2010/main" val="99107870"/>
              </p:ext>
            </p:extLst>
          </p:nvPr>
        </p:nvGraphicFramePr>
        <p:xfrm>
          <a:off x="509100" y="2447595"/>
          <a:ext cx="6367690" cy="3350482"/>
        </p:xfrm>
        <a:graphic>
          <a:graphicData uri="http://schemas.openxmlformats.org/drawingml/2006/table">
            <a:tbl>
              <a:tblPr firstRow="1" bandRow="1">
                <a:tableStyleId>{5940675A-B579-460E-94D1-54222C63F5DA}</a:tableStyleId>
              </a:tblPr>
              <a:tblGrid>
                <a:gridCol w="866594">
                  <a:extLst>
                    <a:ext uri="{9D8B030D-6E8A-4147-A177-3AD203B41FA5}">
                      <a16:colId xmlns:a16="http://schemas.microsoft.com/office/drawing/2014/main" val="1752943660"/>
                    </a:ext>
                  </a:extLst>
                </a:gridCol>
                <a:gridCol w="2443779">
                  <a:extLst>
                    <a:ext uri="{9D8B030D-6E8A-4147-A177-3AD203B41FA5}">
                      <a16:colId xmlns:a16="http://schemas.microsoft.com/office/drawing/2014/main" val="1673130835"/>
                    </a:ext>
                  </a:extLst>
                </a:gridCol>
                <a:gridCol w="3057317">
                  <a:extLst>
                    <a:ext uri="{9D8B030D-6E8A-4147-A177-3AD203B41FA5}">
                      <a16:colId xmlns:a16="http://schemas.microsoft.com/office/drawing/2014/main" val="1763388898"/>
                    </a:ext>
                  </a:extLst>
                </a:gridCol>
              </a:tblGrid>
              <a:tr h="405108">
                <a:tc>
                  <a:txBody>
                    <a:bodyPr/>
                    <a:lstStyle/>
                    <a:p>
                      <a:pPr algn="l" latinLnBrk="0"/>
                      <a:r>
                        <a:rPr lang="zh-CN" altLang="en-US" sz="1400" b="1" dirty="0">
                          <a:solidFill>
                            <a:schemeClr val="bg1"/>
                          </a:solidFill>
                          <a:effectLst/>
                          <a:latin typeface="微软雅黑" panose="020B0503020204020204" pitchFamily="34" charset="-122"/>
                          <a:ea typeface="微软雅黑" panose="020B0503020204020204" pitchFamily="34" charset="-122"/>
                        </a:rPr>
                        <a:t>健康状态</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algn="l" latinLnBrk="0"/>
                      <a:r>
                        <a:rPr lang="zh-CN" altLang="en-US" sz="1400" b="1" dirty="0">
                          <a:solidFill>
                            <a:schemeClr val="bg1"/>
                          </a:solidFill>
                          <a:effectLst/>
                          <a:latin typeface="微软雅黑" panose="020B0503020204020204" pitchFamily="34" charset="-122"/>
                          <a:ea typeface="微软雅黑" panose="020B0503020204020204" pitchFamily="34" charset="-122"/>
                        </a:rPr>
                        <a:t>说明</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algn="l" latinLnBrk="0"/>
                      <a:r>
                        <a:rPr lang="zh-CN" altLang="en-US" sz="1400" b="1" dirty="0">
                          <a:solidFill>
                            <a:schemeClr val="bg1"/>
                          </a:solidFill>
                          <a:effectLst/>
                          <a:latin typeface="微软雅黑" panose="020B0503020204020204" pitchFamily="34" charset="-122"/>
                          <a:ea typeface="微软雅黑" panose="020B0503020204020204" pitchFamily="34" charset="-122"/>
                        </a:rPr>
                        <a:t>是否转发流量</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extLst>
                  <a:ext uri="{0D108BD9-81ED-4DB2-BD59-A6C34878D82A}">
                    <a16:rowId xmlns:a16="http://schemas.microsoft.com/office/drawing/2014/main" val="1571140658"/>
                  </a:ext>
                </a:extLst>
              </a:tr>
              <a:tr h="940404">
                <a:tc>
                  <a:txBody>
                    <a:bodyPr/>
                    <a:lstStyle/>
                    <a:p>
                      <a:pPr algn="l"/>
                      <a:r>
                        <a:rPr lang="zh-CN" altLang="en-US" sz="1400" dirty="0">
                          <a:solidFill>
                            <a:srgbClr val="666666"/>
                          </a:solidFill>
                          <a:effectLst/>
                          <a:latin typeface="微软雅黑" panose="020B0503020204020204" pitchFamily="34" charset="-122"/>
                          <a:ea typeface="微软雅黑" panose="020B0503020204020204" pitchFamily="34" charset="-122"/>
                        </a:rPr>
                        <a:t>探测中</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dirty="0">
                          <a:solidFill>
                            <a:srgbClr val="666666"/>
                          </a:solidFill>
                          <a:effectLst/>
                          <a:latin typeface="微软雅黑" panose="020B0503020204020204" pitchFamily="34" charset="-122"/>
                          <a:ea typeface="微软雅黑" panose="020B0503020204020204" pitchFamily="34" charset="-122"/>
                        </a:rPr>
                        <a:t>新绑定的后端服务，在检查间隔 </a:t>
                      </a:r>
                      <a:r>
                        <a:rPr lang="en-US" altLang="zh-CN" sz="1400" dirty="0">
                          <a:solidFill>
                            <a:srgbClr val="666666"/>
                          </a:solidFill>
                          <a:effectLst/>
                          <a:latin typeface="微软雅黑" panose="020B0503020204020204" pitchFamily="34" charset="-122"/>
                          <a:ea typeface="微软雅黑" panose="020B0503020204020204" pitchFamily="34" charset="-122"/>
                        </a:rPr>
                        <a:t>× </a:t>
                      </a:r>
                      <a:r>
                        <a:rPr lang="zh-CN" altLang="en-US" sz="1400" dirty="0">
                          <a:solidFill>
                            <a:srgbClr val="666666"/>
                          </a:solidFill>
                          <a:effectLst/>
                          <a:latin typeface="微软雅黑" panose="020B0503020204020204" pitchFamily="34" charset="-122"/>
                          <a:ea typeface="微软雅黑" panose="020B0503020204020204" pitchFamily="34" charset="-122"/>
                        </a:rPr>
                        <a:t>健康阈值时间内的状态，例如，检查间隔</a:t>
                      </a:r>
                      <a:r>
                        <a:rPr lang="en-US" altLang="zh-CN" sz="1400" dirty="0">
                          <a:solidFill>
                            <a:srgbClr val="666666"/>
                          </a:solidFill>
                          <a:effectLst/>
                          <a:latin typeface="微软雅黑" panose="020B0503020204020204" pitchFamily="34" charset="-122"/>
                          <a:ea typeface="微软雅黑" panose="020B0503020204020204" pitchFamily="34" charset="-122"/>
                        </a:rPr>
                        <a:t>2s</a:t>
                      </a:r>
                      <a:r>
                        <a:rPr lang="zh-CN" altLang="en-US" sz="1400" dirty="0">
                          <a:solidFill>
                            <a:srgbClr val="666666"/>
                          </a:solidFill>
                          <a:effectLst/>
                          <a:latin typeface="微软雅黑" panose="020B0503020204020204" pitchFamily="34" charset="-122"/>
                          <a:ea typeface="微软雅黑" panose="020B0503020204020204" pitchFamily="34" charset="-122"/>
                        </a:rPr>
                        <a:t>，健康阈值</a:t>
                      </a:r>
                      <a:r>
                        <a:rPr lang="en-US" altLang="zh-CN" sz="1400" dirty="0">
                          <a:solidFill>
                            <a:srgbClr val="666666"/>
                          </a:solidFill>
                          <a:effectLst/>
                          <a:latin typeface="微软雅黑" panose="020B0503020204020204" pitchFamily="34" charset="-122"/>
                          <a:ea typeface="微软雅黑" panose="020B0503020204020204" pitchFamily="34" charset="-122"/>
                        </a:rPr>
                        <a:t>3</a:t>
                      </a:r>
                      <a:r>
                        <a:rPr lang="zh-CN" altLang="en-US" sz="1400" dirty="0">
                          <a:solidFill>
                            <a:srgbClr val="666666"/>
                          </a:solidFill>
                          <a:effectLst/>
                          <a:latin typeface="微软雅黑" panose="020B0503020204020204" pitchFamily="34" charset="-122"/>
                          <a:ea typeface="微软雅黑" panose="020B0503020204020204" pitchFamily="34" charset="-122"/>
                        </a:rPr>
                        <a:t>次，则是</a:t>
                      </a:r>
                      <a:r>
                        <a:rPr lang="en-US" altLang="zh-CN" sz="1400" dirty="0">
                          <a:solidFill>
                            <a:srgbClr val="666666"/>
                          </a:solidFill>
                          <a:effectLst/>
                          <a:latin typeface="微软雅黑" panose="020B0503020204020204" pitchFamily="34" charset="-122"/>
                          <a:ea typeface="微软雅黑" panose="020B0503020204020204" pitchFamily="34" charset="-122"/>
                        </a:rPr>
                        <a:t>6s</a:t>
                      </a:r>
                      <a:r>
                        <a:rPr lang="zh-CN" altLang="en-US" sz="1400" dirty="0">
                          <a:solidFill>
                            <a:srgbClr val="666666"/>
                          </a:solidFill>
                          <a:effectLst/>
                          <a:latin typeface="微软雅黑" panose="020B0503020204020204" pitchFamily="34" charset="-122"/>
                          <a:ea typeface="微软雅黑" panose="020B0503020204020204" pitchFamily="34" charset="-122"/>
                        </a:rPr>
                        <a:t>内的状态</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CLB </a:t>
                      </a:r>
                      <a:r>
                        <a:rPr lang="zh-CN" altLang="en-US" sz="1400" dirty="0">
                          <a:solidFill>
                            <a:srgbClr val="666666"/>
                          </a:solidFill>
                          <a:effectLst/>
                          <a:latin typeface="微软雅黑" panose="020B0503020204020204" pitchFamily="34" charset="-122"/>
                          <a:ea typeface="微软雅黑" panose="020B0503020204020204" pitchFamily="34" charset="-122"/>
                        </a:rPr>
                        <a:t>不向处于“探测中”的后端服务转发流量</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3616736"/>
                  </a:ext>
                </a:extLst>
              </a:tr>
              <a:tr h="425493">
                <a:tc>
                  <a:txBody>
                    <a:bodyPr/>
                    <a:lstStyle/>
                    <a:p>
                      <a:pPr algn="l"/>
                      <a:r>
                        <a:rPr lang="zh-CN" altLang="en-US" sz="1400" dirty="0">
                          <a:solidFill>
                            <a:srgbClr val="0060FF"/>
                          </a:solidFill>
                          <a:effectLst/>
                          <a:latin typeface="微软雅黑" panose="020B0503020204020204" pitchFamily="34" charset="-122"/>
                          <a:ea typeface="微软雅黑" panose="020B0503020204020204" pitchFamily="34" charset="-122"/>
                        </a:rPr>
                        <a:t>健康</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dirty="0">
                          <a:solidFill>
                            <a:srgbClr val="666666"/>
                          </a:solidFill>
                          <a:effectLst/>
                          <a:latin typeface="微软雅黑" panose="020B0503020204020204" pitchFamily="34" charset="-122"/>
                          <a:ea typeface="微软雅黑" panose="020B0503020204020204" pitchFamily="34" charset="-122"/>
                        </a:rPr>
                        <a:t>后端服务</a:t>
                      </a:r>
                      <a:r>
                        <a:rPr lang="zh-CN" altLang="en-US" sz="1400" dirty="0">
                          <a:solidFill>
                            <a:srgbClr val="0060FF"/>
                          </a:solidFill>
                          <a:effectLst/>
                          <a:latin typeface="微软雅黑" panose="020B0503020204020204" pitchFamily="34" charset="-122"/>
                          <a:ea typeface="微软雅黑" panose="020B0503020204020204" pitchFamily="34" charset="-122"/>
                        </a:rPr>
                        <a:t>正常</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CLB </a:t>
                      </a:r>
                      <a:r>
                        <a:rPr lang="zh-CN" altLang="en-US" sz="1400" dirty="0">
                          <a:solidFill>
                            <a:srgbClr val="0060FF"/>
                          </a:solidFill>
                          <a:effectLst/>
                          <a:latin typeface="微软雅黑" panose="020B0503020204020204" pitchFamily="34" charset="-122"/>
                          <a:ea typeface="微软雅黑" panose="020B0503020204020204" pitchFamily="34" charset="-122"/>
                        </a:rPr>
                        <a:t>向“健康”的后端服务转发流量</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3696865"/>
                  </a:ext>
                </a:extLst>
              </a:tr>
              <a:tr h="1153736">
                <a:tc>
                  <a:txBody>
                    <a:bodyPr/>
                    <a:lstStyle/>
                    <a:p>
                      <a:pPr algn="l"/>
                      <a:r>
                        <a:rPr lang="zh-CN" altLang="en-US" sz="1400" dirty="0">
                          <a:solidFill>
                            <a:srgbClr val="666666"/>
                          </a:solidFill>
                          <a:effectLst/>
                          <a:latin typeface="微软雅黑" panose="020B0503020204020204" pitchFamily="34" charset="-122"/>
                          <a:ea typeface="微软雅黑" panose="020B0503020204020204" pitchFamily="34" charset="-122"/>
                        </a:rPr>
                        <a:t>异常</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dirty="0">
                          <a:solidFill>
                            <a:srgbClr val="666666"/>
                          </a:solidFill>
                          <a:effectLst/>
                          <a:latin typeface="微软雅黑" panose="020B0503020204020204" pitchFamily="34" charset="-122"/>
                          <a:ea typeface="微软雅黑" panose="020B0503020204020204" pitchFamily="34" charset="-122"/>
                        </a:rPr>
                        <a:t>后端服务异常</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CLB </a:t>
                      </a:r>
                      <a:r>
                        <a:rPr lang="zh-CN" altLang="en-US" sz="1400" dirty="0">
                          <a:solidFill>
                            <a:srgbClr val="666666"/>
                          </a:solidFill>
                          <a:effectLst/>
                          <a:latin typeface="微软雅黑" panose="020B0503020204020204" pitchFamily="34" charset="-122"/>
                          <a:ea typeface="微软雅黑" panose="020B0503020204020204" pitchFamily="34" charset="-122"/>
                        </a:rPr>
                        <a:t>不向“异常”的后端服务转发流量。在一个四层监听器或者七层 </a:t>
                      </a:r>
                      <a:r>
                        <a:rPr lang="en-US" altLang="zh-CN" sz="1400" dirty="0">
                          <a:solidFill>
                            <a:srgbClr val="666666"/>
                          </a:solidFill>
                          <a:effectLst/>
                          <a:latin typeface="微软雅黑" panose="020B0503020204020204" pitchFamily="34" charset="-122"/>
                          <a:ea typeface="微软雅黑" panose="020B0503020204020204" pitchFamily="34" charset="-122"/>
                        </a:rPr>
                        <a:t>URL </a:t>
                      </a:r>
                      <a:r>
                        <a:rPr lang="zh-CN" altLang="en-US" sz="1400" dirty="0">
                          <a:solidFill>
                            <a:srgbClr val="666666"/>
                          </a:solidFill>
                          <a:effectLst/>
                          <a:latin typeface="微软雅黑" panose="020B0503020204020204" pitchFamily="34" charset="-122"/>
                          <a:ea typeface="微软雅黑" panose="020B0503020204020204" pitchFamily="34" charset="-122"/>
                        </a:rPr>
                        <a:t>规则下，如果 </a:t>
                      </a:r>
                      <a:r>
                        <a:rPr lang="en-US" altLang="zh-CN" sz="1400" dirty="0">
                          <a:solidFill>
                            <a:srgbClr val="666666"/>
                          </a:solidFill>
                          <a:effectLst/>
                          <a:latin typeface="微软雅黑" panose="020B0503020204020204" pitchFamily="34" charset="-122"/>
                          <a:ea typeface="微软雅黑" panose="020B0503020204020204" pitchFamily="34" charset="-122"/>
                        </a:rPr>
                        <a:t>CLB </a:t>
                      </a:r>
                      <a:r>
                        <a:rPr lang="zh-CN" altLang="en-US" sz="1400" dirty="0">
                          <a:solidFill>
                            <a:srgbClr val="666666"/>
                          </a:solidFill>
                          <a:effectLst/>
                          <a:latin typeface="微软雅黑" panose="020B0503020204020204" pitchFamily="34" charset="-122"/>
                          <a:ea typeface="微软雅黑" panose="020B0503020204020204" pitchFamily="34" charset="-122"/>
                        </a:rPr>
                        <a:t>探测到所有后端服务都不健康，将会激活全死全活逻辑，即请求将会转发给所有后端服务</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395047"/>
                  </a:ext>
                </a:extLst>
              </a:tr>
              <a:tr h="425493">
                <a:tc>
                  <a:txBody>
                    <a:bodyPr/>
                    <a:lstStyle/>
                    <a:p>
                      <a:pPr algn="l"/>
                      <a:r>
                        <a:rPr lang="zh-CN" altLang="en-US" sz="1400">
                          <a:solidFill>
                            <a:srgbClr val="666666"/>
                          </a:solidFill>
                          <a:effectLst/>
                          <a:latin typeface="微软雅黑" panose="020B0503020204020204" pitchFamily="34" charset="-122"/>
                          <a:ea typeface="微软雅黑" panose="020B0503020204020204" pitchFamily="34" charset="-122"/>
                        </a:rPr>
                        <a:t>已关闭</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a:solidFill>
                            <a:srgbClr val="666666"/>
                          </a:solidFill>
                          <a:effectLst/>
                          <a:latin typeface="微软雅黑" panose="020B0503020204020204" pitchFamily="34" charset="-122"/>
                          <a:ea typeface="微软雅黑" panose="020B0503020204020204" pitchFamily="34" charset="-122"/>
                        </a:rPr>
                        <a:t>关闭健康检查</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CLB </a:t>
                      </a:r>
                      <a:r>
                        <a:rPr lang="zh-CN" altLang="en-US" sz="1400" dirty="0">
                          <a:solidFill>
                            <a:srgbClr val="666666"/>
                          </a:solidFill>
                          <a:effectLst/>
                          <a:latin typeface="微软雅黑" panose="020B0503020204020204" pitchFamily="34" charset="-122"/>
                          <a:ea typeface="微软雅黑" panose="020B0503020204020204" pitchFamily="34" charset="-122"/>
                        </a:rPr>
                        <a:t>向后端服务转发流量</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393596"/>
                  </a:ext>
                </a:extLst>
              </a:tr>
            </a:tbl>
          </a:graphicData>
        </a:graphic>
      </p:graphicFrame>
      <p:graphicFrame>
        <p:nvGraphicFramePr>
          <p:cNvPr id="14" name="表格 13">
            <a:extLst>
              <a:ext uri="{FF2B5EF4-FFF2-40B4-BE49-F238E27FC236}">
                <a16:creationId xmlns:a16="http://schemas.microsoft.com/office/drawing/2014/main" id="{48519A91-F6D2-4C65-B106-065855B78DCB}"/>
              </a:ext>
            </a:extLst>
          </p:cNvPr>
          <p:cNvGraphicFramePr>
            <a:graphicFrameLocks noGrp="1"/>
          </p:cNvGraphicFramePr>
          <p:nvPr>
            <p:extLst>
              <p:ext uri="{D42A27DB-BD31-4B8C-83A1-F6EECF244321}">
                <p14:modId xmlns:p14="http://schemas.microsoft.com/office/powerpoint/2010/main" val="3427490701"/>
              </p:ext>
            </p:extLst>
          </p:nvPr>
        </p:nvGraphicFramePr>
        <p:xfrm>
          <a:off x="7142861" y="2447595"/>
          <a:ext cx="4565675" cy="3351164"/>
        </p:xfrm>
        <a:graphic>
          <a:graphicData uri="http://schemas.openxmlformats.org/drawingml/2006/table">
            <a:tbl>
              <a:tblPr firstRow="1" bandRow="1">
                <a:tableStyleId>{5940675A-B579-460E-94D1-54222C63F5DA}</a:tableStyleId>
              </a:tblPr>
              <a:tblGrid>
                <a:gridCol w="1077124">
                  <a:extLst>
                    <a:ext uri="{9D8B030D-6E8A-4147-A177-3AD203B41FA5}">
                      <a16:colId xmlns:a16="http://schemas.microsoft.com/office/drawing/2014/main" val="1752943660"/>
                    </a:ext>
                  </a:extLst>
                </a:gridCol>
                <a:gridCol w="3488551">
                  <a:extLst>
                    <a:ext uri="{9D8B030D-6E8A-4147-A177-3AD203B41FA5}">
                      <a16:colId xmlns:a16="http://schemas.microsoft.com/office/drawing/2014/main" val="1673130835"/>
                    </a:ext>
                  </a:extLst>
                </a:gridCol>
              </a:tblGrid>
              <a:tr h="410066">
                <a:tc>
                  <a:txBody>
                    <a:bodyPr/>
                    <a:lstStyle/>
                    <a:p>
                      <a:pPr algn="l" latinLnBrk="0"/>
                      <a:r>
                        <a:rPr lang="zh-CN" altLang="en-US" sz="1400" b="1" dirty="0">
                          <a:solidFill>
                            <a:schemeClr val="bg1"/>
                          </a:solidFill>
                          <a:effectLst/>
                          <a:latin typeface="微软雅黑" panose="020B0503020204020204" pitchFamily="34" charset="-122"/>
                          <a:ea typeface="微软雅黑" panose="020B0503020204020204" pitchFamily="34" charset="-122"/>
                        </a:rPr>
                        <a:t>监听器类型</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tc>
                  <a:txBody>
                    <a:bodyPr/>
                    <a:lstStyle/>
                    <a:p>
                      <a:pPr algn="l" latinLnBrk="0"/>
                      <a:r>
                        <a:rPr lang="zh-CN" altLang="en-US" sz="1400" b="1" dirty="0">
                          <a:solidFill>
                            <a:schemeClr val="bg1"/>
                          </a:solidFill>
                          <a:effectLst/>
                          <a:latin typeface="微软雅黑" panose="020B0503020204020204" pitchFamily="34" charset="-122"/>
                          <a:ea typeface="微软雅黑" panose="020B0503020204020204" pitchFamily="34" charset="-122"/>
                        </a:rPr>
                        <a:t>健康检查方式</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0060FF"/>
                    </a:solidFill>
                  </a:tcPr>
                </a:tc>
                <a:extLst>
                  <a:ext uri="{0D108BD9-81ED-4DB2-BD59-A6C34878D82A}">
                    <a16:rowId xmlns:a16="http://schemas.microsoft.com/office/drawing/2014/main" val="1571140658"/>
                  </a:ext>
                </a:extLst>
              </a:tr>
              <a:tr h="758598">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TCP</a:t>
                      </a:r>
                      <a:endParaRPr lang="zh-CN" altLang="en-US"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Tx/>
                        <a:buChar char="-"/>
                      </a:pPr>
                      <a:r>
                        <a:rPr lang="en-US" altLang="zh-CN" sz="1400" dirty="0">
                          <a:solidFill>
                            <a:srgbClr val="666666"/>
                          </a:solidFill>
                          <a:effectLst/>
                          <a:latin typeface="微软雅黑" panose="020B0503020204020204" pitchFamily="34" charset="-122"/>
                          <a:ea typeface="微软雅黑" panose="020B0503020204020204" pitchFamily="34" charset="-122"/>
                        </a:rPr>
                        <a:t>SYN </a:t>
                      </a:r>
                      <a:r>
                        <a:rPr lang="zh-CN" altLang="en-US" sz="1400" dirty="0">
                          <a:solidFill>
                            <a:srgbClr val="666666"/>
                          </a:solidFill>
                          <a:effectLst/>
                          <a:latin typeface="微软雅黑" panose="020B0503020204020204" pitchFamily="34" charset="-122"/>
                          <a:ea typeface="微软雅黑" panose="020B0503020204020204" pitchFamily="34" charset="-122"/>
                        </a:rPr>
                        <a:t>包探测</a:t>
                      </a:r>
                      <a:endParaRPr lang="en-US" altLang="zh-CN" sz="1400" dirty="0">
                        <a:solidFill>
                          <a:srgbClr val="666666"/>
                        </a:solidFill>
                        <a:effectLst/>
                        <a:latin typeface="微软雅黑" panose="020B0503020204020204" pitchFamily="34" charset="-122"/>
                        <a:ea typeface="微软雅黑" panose="020B0503020204020204" pitchFamily="34" charset="-122"/>
                      </a:endParaRPr>
                    </a:p>
                    <a:p>
                      <a:pPr marL="285750" indent="-285750" algn="l">
                        <a:buFontTx/>
                        <a:buChar char="-"/>
                      </a:pPr>
                      <a:r>
                        <a:rPr lang="en-US" altLang="zh-CN" sz="1400" dirty="0">
                          <a:solidFill>
                            <a:srgbClr val="666666"/>
                          </a:solidFill>
                          <a:effectLst/>
                          <a:latin typeface="微软雅黑" panose="020B0503020204020204" pitchFamily="34" charset="-122"/>
                          <a:ea typeface="微软雅黑" panose="020B0503020204020204" pitchFamily="34" charset="-122"/>
                        </a:rPr>
                        <a:t>HTTP </a:t>
                      </a:r>
                      <a:r>
                        <a:rPr lang="zh-CN" altLang="en-US" sz="1400" dirty="0">
                          <a:solidFill>
                            <a:srgbClr val="666666"/>
                          </a:solidFill>
                          <a:effectLst/>
                          <a:latin typeface="微软雅黑" panose="020B0503020204020204" pitchFamily="34" charset="-122"/>
                          <a:ea typeface="微软雅黑" panose="020B0503020204020204" pitchFamily="34" charset="-122"/>
                        </a:rPr>
                        <a:t>返回码</a:t>
                      </a:r>
                      <a:endParaRPr lang="en-US" altLang="zh-CN" sz="1400" dirty="0">
                        <a:solidFill>
                          <a:srgbClr val="666666"/>
                        </a:solidFill>
                        <a:effectLst/>
                        <a:latin typeface="微软雅黑" panose="020B0503020204020204" pitchFamily="34" charset="-122"/>
                        <a:ea typeface="微软雅黑" panose="020B0503020204020204" pitchFamily="34" charset="-122"/>
                      </a:endParaRPr>
                    </a:p>
                    <a:p>
                      <a:pPr marL="285750" indent="-285750" algn="l">
                        <a:buFontTx/>
                        <a:buChar char="-"/>
                      </a:pPr>
                      <a:r>
                        <a:rPr lang="zh-CN" altLang="en-US" sz="1400" dirty="0">
                          <a:solidFill>
                            <a:srgbClr val="666666"/>
                          </a:solidFill>
                          <a:effectLst/>
                          <a:latin typeface="微软雅黑" panose="020B0503020204020204" pitchFamily="34" charset="-122"/>
                          <a:ea typeface="微软雅黑" panose="020B0503020204020204" pitchFamily="34" charset="-122"/>
                        </a:rPr>
                        <a:t>自定义健康检查（探测内容、返回结果）</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3616736"/>
                  </a:ext>
                </a:extLst>
              </a:tr>
              <a:tr h="758598">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UDP</a:t>
                      </a:r>
                      <a:endParaRPr lang="zh-CN" altLang="en-US"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Tx/>
                        <a:buChar char="-"/>
                      </a:pPr>
                      <a:r>
                        <a:rPr lang="en-US" altLang="zh-CN" sz="1400" dirty="0">
                          <a:solidFill>
                            <a:srgbClr val="666666"/>
                          </a:solidFill>
                          <a:effectLst/>
                          <a:latin typeface="微软雅黑" panose="020B0503020204020204" pitchFamily="34" charset="-122"/>
                          <a:ea typeface="微软雅黑" panose="020B0503020204020204" pitchFamily="34" charset="-122"/>
                        </a:rPr>
                        <a:t>PING</a:t>
                      </a:r>
                    </a:p>
                    <a:p>
                      <a:pPr marL="285750" indent="-285750" algn="l">
                        <a:buFontTx/>
                        <a:buChar char="-"/>
                      </a:pPr>
                      <a:r>
                        <a:rPr lang="zh-CN" altLang="en-US" sz="1400" dirty="0">
                          <a:solidFill>
                            <a:srgbClr val="666666"/>
                          </a:solidFill>
                          <a:effectLst/>
                          <a:latin typeface="微软雅黑" panose="020B0503020204020204" pitchFamily="34" charset="-122"/>
                          <a:ea typeface="微软雅黑" panose="020B0503020204020204" pitchFamily="34" charset="-122"/>
                        </a:rPr>
                        <a:t>检查端口</a:t>
                      </a:r>
                      <a:endParaRPr lang="en-US" altLang="zh-CN" sz="1400" dirty="0">
                        <a:solidFill>
                          <a:srgbClr val="666666"/>
                        </a:solidFill>
                        <a:effectLst/>
                        <a:latin typeface="微软雅黑" panose="020B0503020204020204" pitchFamily="34" charset="-122"/>
                        <a:ea typeface="微软雅黑" panose="020B0503020204020204" pitchFamily="34" charset="-122"/>
                      </a:endParaRPr>
                    </a:p>
                    <a:p>
                      <a:pPr marL="285750" indent="-285750" algn="l">
                        <a:buFontTx/>
                        <a:buChar char="-"/>
                      </a:pPr>
                      <a:r>
                        <a:rPr lang="zh-CN" altLang="en-US" sz="1400" dirty="0">
                          <a:solidFill>
                            <a:srgbClr val="666666"/>
                          </a:solidFill>
                          <a:effectLst/>
                          <a:latin typeface="微软雅黑" panose="020B0503020204020204" pitchFamily="34" charset="-122"/>
                          <a:ea typeface="微软雅黑" panose="020B0503020204020204" pitchFamily="34" charset="-122"/>
                        </a:rPr>
                        <a:t>自定义健康检查（探测内容、返回结果）</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3696865"/>
                  </a:ext>
                </a:extLst>
              </a:tr>
              <a:tr h="536016">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TCP SSL</a:t>
                      </a:r>
                      <a:endParaRPr lang="zh-CN" altLang="en-US"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Tx/>
                        <a:buChar char="-"/>
                      </a:pPr>
                      <a:r>
                        <a:rPr lang="en-US" altLang="zh-CN" sz="1400" dirty="0">
                          <a:solidFill>
                            <a:srgbClr val="666666"/>
                          </a:solidFill>
                          <a:effectLst/>
                          <a:latin typeface="微软雅黑" panose="020B0503020204020204" pitchFamily="34" charset="-122"/>
                          <a:ea typeface="微软雅黑" panose="020B0503020204020204" pitchFamily="34" charset="-122"/>
                        </a:rPr>
                        <a:t>SYN </a:t>
                      </a:r>
                      <a:r>
                        <a:rPr lang="zh-CN" altLang="en-US" sz="1400" dirty="0">
                          <a:solidFill>
                            <a:srgbClr val="666666"/>
                          </a:solidFill>
                          <a:effectLst/>
                          <a:latin typeface="微软雅黑" panose="020B0503020204020204" pitchFamily="34" charset="-122"/>
                          <a:ea typeface="微软雅黑" panose="020B0503020204020204" pitchFamily="34" charset="-122"/>
                        </a:rPr>
                        <a:t>包探测</a:t>
                      </a:r>
                      <a:endParaRPr lang="en-US" altLang="zh-CN" sz="1400" dirty="0">
                        <a:solidFill>
                          <a:srgbClr val="666666"/>
                        </a:solidFill>
                        <a:effectLst/>
                        <a:latin typeface="微软雅黑" panose="020B0503020204020204" pitchFamily="34" charset="-122"/>
                        <a:ea typeface="微软雅黑" panose="020B0503020204020204" pitchFamily="34" charset="-122"/>
                      </a:endParaRPr>
                    </a:p>
                    <a:p>
                      <a:pPr marL="285750" indent="-285750" algn="l">
                        <a:buFontTx/>
                        <a:buChar char="-"/>
                      </a:pPr>
                      <a:r>
                        <a:rPr lang="en-US" altLang="zh-CN" sz="1400" dirty="0">
                          <a:solidFill>
                            <a:srgbClr val="666666"/>
                          </a:solidFill>
                          <a:effectLst/>
                          <a:latin typeface="微软雅黑" panose="020B0503020204020204" pitchFamily="34" charset="-122"/>
                          <a:ea typeface="微软雅黑" panose="020B0503020204020204" pitchFamily="34" charset="-122"/>
                        </a:rPr>
                        <a:t>HTTP </a:t>
                      </a:r>
                      <a:r>
                        <a:rPr lang="zh-CN" altLang="en-US" sz="1400" dirty="0">
                          <a:solidFill>
                            <a:srgbClr val="666666"/>
                          </a:solidFill>
                          <a:effectLst/>
                          <a:latin typeface="微软雅黑" panose="020B0503020204020204" pitchFamily="34" charset="-122"/>
                          <a:ea typeface="微软雅黑" panose="020B0503020204020204" pitchFamily="34" charset="-122"/>
                        </a:rPr>
                        <a:t>返回码</a:t>
                      </a:r>
                      <a:endParaRPr lang="en-US" altLang="zh-CN"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395047"/>
                  </a:ext>
                </a:extLst>
              </a:tr>
              <a:tr h="443943">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HTTP</a:t>
                      </a:r>
                      <a:endParaRPr lang="zh-CN" altLang="en-US"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 HTTP </a:t>
                      </a:r>
                      <a:r>
                        <a:rPr lang="zh-CN" altLang="en-US" sz="1400" dirty="0">
                          <a:solidFill>
                            <a:srgbClr val="666666"/>
                          </a:solidFill>
                          <a:effectLst/>
                          <a:latin typeface="微软雅黑" panose="020B0503020204020204" pitchFamily="34" charset="-122"/>
                          <a:ea typeface="微软雅黑" panose="020B0503020204020204" pitchFamily="34" charset="-122"/>
                        </a:rPr>
                        <a:t>返回码</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393596"/>
                  </a:ext>
                </a:extLst>
              </a:tr>
              <a:tr h="443943">
                <a:tc>
                  <a:txBody>
                    <a:bodyPr/>
                    <a:lstStyle/>
                    <a:p>
                      <a:pPr algn="l"/>
                      <a:r>
                        <a:rPr lang="en-US" altLang="zh-CN" sz="1400" dirty="0">
                          <a:solidFill>
                            <a:srgbClr val="666666"/>
                          </a:solidFill>
                          <a:effectLst/>
                          <a:latin typeface="微软雅黑" panose="020B0503020204020204" pitchFamily="34" charset="-122"/>
                          <a:ea typeface="微软雅黑" panose="020B0503020204020204" pitchFamily="34" charset="-122"/>
                        </a:rPr>
                        <a:t>HTTPS</a:t>
                      </a:r>
                      <a:endParaRPr lang="zh-CN" altLang="en-US" sz="1400" dirty="0">
                        <a:solidFill>
                          <a:srgbClr val="666666"/>
                        </a:solidFill>
                        <a:effectLst/>
                        <a:latin typeface="微软雅黑" panose="020B0503020204020204" pitchFamily="34" charset="-122"/>
                        <a:ea typeface="微软雅黑" panose="020B0503020204020204" pitchFamily="34" charset="-122"/>
                      </a:endParaRP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12771" eaLnBrk="1" fontAlgn="auto" latinLnBrk="0" hangingPunct="1">
                        <a:lnSpc>
                          <a:spcPct val="100000"/>
                        </a:lnSpc>
                        <a:spcBef>
                          <a:spcPts val="0"/>
                        </a:spcBef>
                        <a:spcAft>
                          <a:spcPts val="0"/>
                        </a:spcAft>
                        <a:buClrTx/>
                        <a:buSzTx/>
                        <a:buFontTx/>
                        <a:buNone/>
                        <a:tabLst/>
                        <a:defRPr/>
                      </a:pPr>
                      <a:r>
                        <a:rPr lang="en-US" altLang="zh-CN" sz="1400" dirty="0">
                          <a:solidFill>
                            <a:srgbClr val="666666"/>
                          </a:solidFill>
                          <a:effectLst/>
                          <a:latin typeface="微软雅黑" panose="020B0503020204020204" pitchFamily="34" charset="-122"/>
                          <a:ea typeface="微软雅黑" panose="020B0503020204020204" pitchFamily="34" charset="-122"/>
                        </a:rPr>
                        <a:t>- HTTP </a:t>
                      </a:r>
                      <a:r>
                        <a:rPr lang="zh-CN" altLang="en-US" sz="1400" dirty="0">
                          <a:solidFill>
                            <a:srgbClr val="666666"/>
                          </a:solidFill>
                          <a:effectLst/>
                          <a:latin typeface="微软雅黑" panose="020B0503020204020204" pitchFamily="34" charset="-122"/>
                          <a:ea typeface="微软雅黑" panose="020B0503020204020204" pitchFamily="34" charset="-122"/>
                        </a:rPr>
                        <a:t>返回码</a:t>
                      </a:r>
                    </a:p>
                  </a:txBody>
                  <a:tcPr marL="70748" marR="70748" marT="43537" marB="43537" anchor="ctr">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7039699"/>
                  </a:ext>
                </a:extLst>
              </a:tr>
            </a:tbl>
          </a:graphicData>
        </a:graphic>
      </p:graphicFrame>
      <p:sp>
        <p:nvSpPr>
          <p:cNvPr id="18" name="标题文本一">
            <a:extLst>
              <a:ext uri="{FF2B5EF4-FFF2-40B4-BE49-F238E27FC236}">
                <a16:creationId xmlns:a16="http://schemas.microsoft.com/office/drawing/2014/main" id="{6528A802-C017-49E8-B049-11227FA6F231}"/>
              </a:ext>
            </a:extLst>
          </p:cNvPr>
          <p:cNvSpPr txBox="1"/>
          <p:nvPr/>
        </p:nvSpPr>
        <p:spPr>
          <a:xfrm>
            <a:off x="59363" y="1979136"/>
            <a:ext cx="1897708" cy="32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defTabSz="228589">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健康检查状态：</a:t>
            </a:r>
            <a:endParaRPr sz="160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19" name="标题文本一">
            <a:extLst>
              <a:ext uri="{FF2B5EF4-FFF2-40B4-BE49-F238E27FC236}">
                <a16:creationId xmlns:a16="http://schemas.microsoft.com/office/drawing/2014/main" id="{386AA7F5-59C2-47D0-B2A6-2754E9A042DD}"/>
              </a:ext>
            </a:extLst>
          </p:cNvPr>
          <p:cNvSpPr txBox="1"/>
          <p:nvPr/>
        </p:nvSpPr>
        <p:spPr>
          <a:xfrm>
            <a:off x="6691445" y="1982893"/>
            <a:ext cx="1897708" cy="32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lvl="1" defTabSz="228589">
              <a:lnSpc>
                <a:spcPct val="150000"/>
              </a:lnSpc>
              <a:defRPr b="0">
                <a:solidFill>
                  <a:srgbClr val="00A2FF">
                    <a:hueOff val="848127"/>
                    <a:lumOff val="-2947"/>
                  </a:srgbClr>
                </a:solidFill>
                <a:latin typeface="+mn-lt"/>
                <a:ea typeface="+mn-ea"/>
                <a:cs typeface="+mn-cs"/>
                <a:sym typeface="腾讯体 W7"/>
              </a:defRPr>
            </a:pPr>
            <a:r>
              <a:rPr lang="zh-CN" altLang="en-US" sz="1600" dirty="0">
                <a:solidFill>
                  <a:schemeClr val="tx2"/>
                </a:solidFill>
                <a:latin typeface="微软雅黑" panose="020B0503020204020204" pitchFamily="34" charset="-122"/>
                <a:ea typeface="微软雅黑" panose="020B0503020204020204" pitchFamily="34" charset="-122"/>
                <a:sym typeface="腾讯体 W7"/>
              </a:rPr>
              <a:t>健康检查方式：</a:t>
            </a:r>
            <a:endParaRPr sz="1600" dirty="0">
              <a:solidFill>
                <a:schemeClr val="tx2"/>
              </a:solidFill>
              <a:latin typeface="微软雅黑" panose="020B0503020204020204" pitchFamily="34" charset="-122"/>
              <a:ea typeface="微软雅黑" panose="020B0503020204020204" pitchFamily="34" charset="-122"/>
              <a:sym typeface="腾讯体 W7"/>
            </a:endParaRPr>
          </a:p>
        </p:txBody>
      </p:sp>
      <p:sp>
        <p:nvSpPr>
          <p:cNvPr id="10" name="标题文本">
            <a:extLst>
              <a:ext uri="{FF2B5EF4-FFF2-40B4-BE49-F238E27FC236}">
                <a16:creationId xmlns:a16="http://schemas.microsoft.com/office/drawing/2014/main" id="{AD16DBFE-E714-7A42-86D9-75A150097E03}"/>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a:defRPr/>
            </a:pPr>
            <a:r>
              <a:rPr lang="zh-CN" altLang="en-US" sz="3001" kern="0" dirty="0">
                <a:solidFill>
                  <a:sysClr val="windowText" lastClr="000000"/>
                </a:solidFill>
              </a:rPr>
              <a:t>产品概述 </a:t>
            </a:r>
            <a:r>
              <a:rPr lang="zh-CN" altLang="en-US" sz="2400" kern="0" dirty="0">
                <a:solidFill>
                  <a:sysClr val="windowText" lastClr="000000"/>
                </a:solidFill>
              </a:rPr>
              <a:t>健康检查</a:t>
            </a:r>
            <a:endParaRPr lang="zh-CN" altLang="en-US" sz="3001" kern="0" dirty="0">
              <a:solidFill>
                <a:sysClr val="windowText" lastClr="000000"/>
              </a:solidFill>
            </a:endParaRPr>
          </a:p>
        </p:txBody>
      </p:sp>
    </p:spTree>
    <p:extLst>
      <p:ext uri="{BB962C8B-B14F-4D97-AF65-F5344CB8AC3E}">
        <p14:creationId xmlns:p14="http://schemas.microsoft.com/office/powerpoint/2010/main" val="23474960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4"/>
          <p:cNvPicPr>
            <a:picLocks noChangeAspect="1"/>
          </p:cNvPicPr>
          <p:nvPr/>
        </p:nvPicPr>
        <p:blipFill>
          <a:blip r:embed="rId2"/>
          <a:stretch>
            <a:fillRect/>
          </a:stretch>
        </p:blipFill>
        <p:spPr>
          <a:xfrm>
            <a:off x="0" y="0"/>
            <a:ext cx="12192000" cy="6857365"/>
          </a:xfrm>
          <a:prstGeom prst="rect">
            <a:avLst/>
          </a:prstGeom>
        </p:spPr>
      </p:pic>
      <p:sp>
        <p:nvSpPr>
          <p:cNvPr id="2" name="标题 1"/>
          <p:cNvSpPr>
            <a:spLocks noGrp="1"/>
          </p:cNvSpPr>
          <p:nvPr>
            <p:ph type="ctrTitle"/>
          </p:nvPr>
        </p:nvSpPr>
        <p:spPr>
          <a:xfrm>
            <a:off x="1524000" y="1122363"/>
            <a:ext cx="9144000" cy="2822452"/>
          </a:xfrm>
        </p:spPr>
        <p:txBody>
          <a:bodyPr/>
          <a:lstStyle/>
          <a:p>
            <a:r>
              <a:rPr lang="zh-CN" altLang="en-US" dirty="0">
                <a:solidFill>
                  <a:srgbClr val="0052D9"/>
                </a:solidFill>
                <a:latin typeface="腾讯体 W7" panose="020C08030202040F0204" pitchFamily="34" charset="-122"/>
                <a:ea typeface="腾讯体 W7" panose="020C08030202040F0204" pitchFamily="34" charset="-122"/>
              </a:rPr>
              <a:t>业务挑战</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8F9BA5E2-F04E-6B43-916F-F4022E7F0B2D}"/>
              </a:ext>
            </a:extLst>
          </p:cNvPr>
          <p:cNvSpPr>
            <a:spLocks noGrp="1"/>
          </p:cNvSpPr>
          <p:nvPr>
            <p:ph type="sldNum" sz="quarter" idx="10"/>
          </p:nvPr>
        </p:nvSpPr>
        <p:spPr>
          <a:xfrm>
            <a:off x="11684580" y="6540502"/>
            <a:ext cx="214802" cy="225703"/>
          </a:xfrm>
        </p:spPr>
        <p:txBody>
          <a:bodyPr/>
          <a:lstStyle/>
          <a:p>
            <a:fld id="{86CB4B4D-7CA3-9044-876B-883B54F8677D}" type="slidenum">
              <a:rPr lang="en-US" altLang="zh-CN" smtClean="0"/>
              <a:pPr/>
              <a:t>9</a:t>
            </a:fld>
            <a:endParaRPr lang="zh-CN" altLang="en-US" dirty="0"/>
          </a:p>
        </p:txBody>
      </p:sp>
      <p:sp>
        <p:nvSpPr>
          <p:cNvPr id="10" name="标题文本">
            <a:extLst>
              <a:ext uri="{FF2B5EF4-FFF2-40B4-BE49-F238E27FC236}">
                <a16:creationId xmlns:a16="http://schemas.microsoft.com/office/drawing/2014/main" id="{5F912697-FBD2-8447-8A48-59672316EA43}"/>
              </a:ext>
            </a:extLst>
          </p:cNvPr>
          <p:cNvSpPr txBox="1"/>
          <p:nvPr/>
        </p:nvSpPr>
        <p:spPr>
          <a:xfrm>
            <a:off x="509100" y="366583"/>
            <a:ext cx="6608127" cy="510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ct val="120000"/>
              </a:lnSpc>
              <a:defRPr sz="6000" b="0">
                <a:latin typeface="+mn-lt"/>
                <a:ea typeface="+mn-ea"/>
                <a:cs typeface="+mn-cs"/>
                <a:sym typeface="腾讯体 W7"/>
              </a:defRPr>
            </a:lvl1pPr>
          </a:lstStyle>
          <a:p>
            <a:pPr defTabSz="457154">
              <a:defRPr/>
            </a:pPr>
            <a:r>
              <a:rPr lang="zh-CN" altLang="en-US" sz="3001" kern="0" dirty="0">
                <a:solidFill>
                  <a:sysClr val="windowText" lastClr="000000"/>
                </a:solidFill>
                <a:latin typeface="腾讯体 W7"/>
                <a:ea typeface="腾讯体 W7"/>
              </a:rPr>
              <a:t>传统负载均衡面临的业务挑战</a:t>
            </a:r>
          </a:p>
        </p:txBody>
      </p:sp>
      <p:sp>
        <p:nvSpPr>
          <p:cNvPr id="33" name="灯片编号占位符 1">
            <a:extLst>
              <a:ext uri="{FF2B5EF4-FFF2-40B4-BE49-F238E27FC236}">
                <a16:creationId xmlns:a16="http://schemas.microsoft.com/office/drawing/2014/main" id="{C03F4123-51E5-264B-88F7-AFD4D0AB23B7}"/>
              </a:ext>
            </a:extLst>
          </p:cNvPr>
          <p:cNvSpPr txBox="1">
            <a:spLocks/>
          </p:cNvSpPr>
          <p:nvPr/>
        </p:nvSpPr>
        <p:spPr>
          <a:xfrm>
            <a:off x="11686102" y="6540501"/>
            <a:ext cx="232435" cy="225703"/>
          </a:xfrm>
          <a:prstGeom prst="rect">
            <a:avLst/>
          </a:prstGeom>
          <a:ln w="12700">
            <a:miter lim="400000"/>
          </a:ln>
        </p:spPr>
        <p:txBody>
          <a:bodyPr wrap="none" lIns="50800" tIns="50800" rIns="50800" bIns="50800">
            <a:spAutoFit/>
          </a:bodyPr>
          <a:lstStyle>
            <a:defPPr>
              <a:defRPr lang="zh-CN"/>
            </a:defPPr>
            <a:lvl1pPr marL="0" algn="l" defTabSz="914400" rtl="0" eaLnBrk="1" latinLnBrk="0" hangingPunct="1">
              <a:defRPr sz="800" b="0" kern="1200">
                <a:solidFill>
                  <a:schemeClr val="tx1"/>
                </a:solidFill>
                <a:latin typeface="FZLanTingHei-R-GBK" panose="02000000000000000000" pitchFamily="2" charset="-122"/>
                <a:ea typeface="FZLanTingHei-R-GBK" panose="02000000000000000000" pitchFamily="2" charset="-122"/>
                <a:cs typeface="Helvetica Neue Light"/>
                <a:sym typeface="Helvetica Neue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altLang="zh-CN" smtClean="0"/>
              <a:pPr/>
              <a:t>9</a:t>
            </a:fld>
            <a:endParaRPr lang="zh-CN" altLang="en-US" dirty="0"/>
          </a:p>
        </p:txBody>
      </p:sp>
      <p:sp>
        <p:nvSpPr>
          <p:cNvPr id="34" name="Oval 27">
            <a:extLst>
              <a:ext uri="{FF2B5EF4-FFF2-40B4-BE49-F238E27FC236}">
                <a16:creationId xmlns:a16="http://schemas.microsoft.com/office/drawing/2014/main" id="{2E72D502-CBCC-F94F-9561-56E100551410}"/>
              </a:ext>
            </a:extLst>
          </p:cNvPr>
          <p:cNvSpPr/>
          <p:nvPr/>
        </p:nvSpPr>
        <p:spPr>
          <a:xfrm>
            <a:off x="6767234" y="1838833"/>
            <a:ext cx="3720334" cy="3720334"/>
          </a:xfrm>
          <a:prstGeom prst="ellipse">
            <a:avLst/>
          </a:prstGeom>
          <a:solidFill>
            <a:srgbClr val="0060F0"/>
          </a:solidFill>
          <a:ln w="50800">
            <a:solidFill>
              <a:schemeClr val="bg1"/>
            </a:solidFill>
            <a:miter lim="400000"/>
          </a:ln>
        </p:spPr>
        <p:txBody>
          <a:bodyPr lIns="0" tIns="0" rIns="0" bIns="0" anchor="b"/>
          <a:lstStyle/>
          <a:p>
            <a:pPr defTabSz="914376">
              <a:lnSpc>
                <a:spcPct val="130000"/>
              </a:lnSpc>
              <a:spcBef>
                <a:spcPts val="1000"/>
              </a:spcBef>
              <a:defRPr sz="3600" b="0">
                <a:solidFill>
                  <a:srgbClr val="F0F0F0"/>
                </a:solidFill>
                <a:latin typeface="Helvetica"/>
                <a:ea typeface="Helvetica"/>
                <a:cs typeface="Helvetica"/>
                <a:sym typeface="Helvetica"/>
              </a:defRPr>
            </a:pPr>
            <a:endParaRPr sz="1800" b="0" dirty="0">
              <a:latin typeface="微软雅黑" panose="020B0503020204020204" pitchFamily="34" charset="-122"/>
              <a:ea typeface="微软雅黑" panose="020B0503020204020204" pitchFamily="34" charset="-122"/>
            </a:endParaRPr>
          </a:p>
        </p:txBody>
      </p:sp>
      <p:sp>
        <p:nvSpPr>
          <p:cNvPr id="35" name="圆形">
            <a:extLst>
              <a:ext uri="{FF2B5EF4-FFF2-40B4-BE49-F238E27FC236}">
                <a16:creationId xmlns:a16="http://schemas.microsoft.com/office/drawing/2014/main" id="{D8E3F3A4-384A-514D-8E3E-9C1F736E64D7}"/>
              </a:ext>
            </a:extLst>
          </p:cNvPr>
          <p:cNvSpPr/>
          <p:nvPr/>
        </p:nvSpPr>
        <p:spPr>
          <a:xfrm>
            <a:off x="6396103" y="4181574"/>
            <a:ext cx="1460501" cy="1460501"/>
          </a:xfrm>
          <a:prstGeom prst="ellipse">
            <a:avLst/>
          </a:prstGeom>
          <a:solidFill>
            <a:srgbClr val="03905C"/>
          </a:solidFill>
          <a:ln w="25400">
            <a:solidFill>
              <a:schemeClr val="bg1">
                <a:lumMod val="95000"/>
              </a:schemeClr>
            </a:solidFill>
            <a:miter lim="400000"/>
          </a:ln>
        </p:spPr>
        <p:txBody>
          <a:bodyPr lIns="0" tIns="0" rIns="0" bIns="0"/>
          <a:lstStyle/>
          <a:p>
            <a:pPr defTabSz="914376">
              <a:spcBef>
                <a:spcPts val="1000"/>
              </a:spcBef>
              <a:defRPr sz="1800" b="0">
                <a:solidFill>
                  <a:srgbClr val="FEFDFF"/>
                </a:solidFill>
                <a:latin typeface="PingFang SC Regular"/>
                <a:ea typeface="PingFang SC Regular"/>
                <a:cs typeface="PingFang SC Regular"/>
                <a:sym typeface="PingFang SC Regular"/>
              </a:defRPr>
            </a:pPr>
            <a:endParaRPr sz="900" b="0" dirty="0">
              <a:latin typeface="微软雅黑" panose="020B0503020204020204" pitchFamily="34" charset="-122"/>
              <a:ea typeface="微软雅黑" panose="020B0503020204020204" pitchFamily="34" charset="-122"/>
            </a:endParaRPr>
          </a:p>
        </p:txBody>
      </p:sp>
      <p:sp>
        <p:nvSpPr>
          <p:cNvPr id="36" name="阶段二">
            <a:extLst>
              <a:ext uri="{FF2B5EF4-FFF2-40B4-BE49-F238E27FC236}">
                <a16:creationId xmlns:a16="http://schemas.microsoft.com/office/drawing/2014/main" id="{8D5852F1-29D4-184D-9C67-497B8D249B9A}"/>
              </a:ext>
            </a:extLst>
          </p:cNvPr>
          <p:cNvSpPr txBox="1"/>
          <p:nvPr/>
        </p:nvSpPr>
        <p:spPr>
          <a:xfrm>
            <a:off x="6635574" y="4708181"/>
            <a:ext cx="995798" cy="40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defTabSz="1828660">
              <a:spcBef>
                <a:spcPts val="2000"/>
              </a:spcBef>
              <a:defRPr b="0">
                <a:solidFill>
                  <a:srgbClr val="FFFFFF"/>
                </a:solidFill>
                <a:latin typeface="PingFang SC Medium"/>
                <a:ea typeface="PingFang SC Medium"/>
                <a:cs typeface="PingFang SC Medium"/>
                <a:sym typeface="PingFang SC Medium"/>
              </a:defRPr>
            </a:lvl1pPr>
          </a:lstStyle>
          <a:p>
            <a:pPr algn="ctr">
              <a:lnSpc>
                <a:spcPct val="150000"/>
              </a:lnSpc>
            </a:pPr>
            <a:r>
              <a:rPr lang="zh-CN" altLang="en-US" sz="2000" b="1" dirty="0">
                <a:latin typeface="微软雅黑" panose="020B0503020204020204" pitchFamily="34" charset="-122"/>
                <a:ea typeface="微软雅黑" panose="020B0503020204020204" pitchFamily="34" charset="-122"/>
              </a:rPr>
              <a:t>成本高</a:t>
            </a:r>
            <a:endParaRPr sz="2000" b="1" dirty="0">
              <a:latin typeface="微软雅黑" panose="020B0503020204020204" pitchFamily="34" charset="-122"/>
              <a:ea typeface="微软雅黑" panose="020B0503020204020204" pitchFamily="34" charset="-122"/>
            </a:endParaRPr>
          </a:p>
        </p:txBody>
      </p:sp>
      <p:sp>
        <p:nvSpPr>
          <p:cNvPr id="37" name="圆形">
            <a:extLst>
              <a:ext uri="{FF2B5EF4-FFF2-40B4-BE49-F238E27FC236}">
                <a16:creationId xmlns:a16="http://schemas.microsoft.com/office/drawing/2014/main" id="{DA8A2CCE-C5D9-EF46-AB63-9B8B4B179010}"/>
              </a:ext>
            </a:extLst>
          </p:cNvPr>
          <p:cNvSpPr/>
          <p:nvPr/>
        </p:nvSpPr>
        <p:spPr>
          <a:xfrm>
            <a:off x="9431929" y="4181574"/>
            <a:ext cx="1460501" cy="1460501"/>
          </a:xfrm>
          <a:prstGeom prst="ellipse">
            <a:avLst/>
          </a:prstGeom>
          <a:solidFill>
            <a:srgbClr val="EB8707"/>
          </a:solidFill>
          <a:ln w="25400">
            <a:solidFill>
              <a:schemeClr val="bg1">
                <a:lumMod val="95000"/>
              </a:schemeClr>
            </a:solidFill>
            <a:miter lim="400000"/>
          </a:ln>
        </p:spPr>
        <p:txBody>
          <a:bodyPr lIns="0" tIns="0" rIns="0" bIns="0"/>
          <a:lstStyle/>
          <a:p>
            <a:pPr defTabSz="914376">
              <a:spcBef>
                <a:spcPts val="1000"/>
              </a:spcBef>
              <a:defRPr sz="3600" b="0">
                <a:solidFill>
                  <a:srgbClr val="F0F0F0"/>
                </a:solidFill>
                <a:latin typeface="PingFang SC Regular"/>
                <a:ea typeface="PingFang SC Regular"/>
                <a:cs typeface="PingFang SC Regular"/>
                <a:sym typeface="PingFang SC Regular"/>
              </a:defRPr>
            </a:pPr>
            <a:endParaRPr sz="1800" b="0" dirty="0">
              <a:latin typeface="微软雅黑" panose="020B0503020204020204" pitchFamily="34" charset="-122"/>
              <a:ea typeface="微软雅黑" panose="020B0503020204020204" pitchFamily="34" charset="-122"/>
            </a:endParaRPr>
          </a:p>
        </p:txBody>
      </p:sp>
      <p:sp>
        <p:nvSpPr>
          <p:cNvPr id="38" name="阶段三">
            <a:extLst>
              <a:ext uri="{FF2B5EF4-FFF2-40B4-BE49-F238E27FC236}">
                <a16:creationId xmlns:a16="http://schemas.microsoft.com/office/drawing/2014/main" id="{C2E9C659-099E-C74E-995A-298AC947484F}"/>
              </a:ext>
            </a:extLst>
          </p:cNvPr>
          <p:cNvSpPr txBox="1"/>
          <p:nvPr/>
        </p:nvSpPr>
        <p:spPr>
          <a:xfrm>
            <a:off x="9717002" y="4708181"/>
            <a:ext cx="995798" cy="40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defTabSz="1828660">
              <a:spcBef>
                <a:spcPts val="2000"/>
              </a:spcBef>
              <a:defRPr b="0">
                <a:solidFill>
                  <a:srgbClr val="FFFFFF"/>
                </a:solidFill>
                <a:latin typeface="PingFang SC Medium"/>
                <a:ea typeface="PingFang SC Medium"/>
                <a:cs typeface="PingFang SC Medium"/>
                <a:sym typeface="PingFang SC Medium"/>
              </a:defRPr>
            </a:lvl1pPr>
          </a:lstStyle>
          <a:p>
            <a:pPr algn="ctr">
              <a:lnSpc>
                <a:spcPct val="150000"/>
              </a:lnSpc>
            </a:pPr>
            <a:r>
              <a:rPr lang="zh-CN" altLang="en-US" sz="2000" b="1" dirty="0">
                <a:latin typeface="微软雅黑" panose="020B0503020204020204" pitchFamily="34" charset="-122"/>
                <a:ea typeface="微软雅黑" panose="020B0503020204020204" pitchFamily="34" charset="-122"/>
              </a:rPr>
              <a:t>扩展少</a:t>
            </a:r>
            <a:endParaRPr sz="2000" b="1" dirty="0">
              <a:latin typeface="微软雅黑" panose="020B0503020204020204" pitchFamily="34" charset="-122"/>
              <a:ea typeface="微软雅黑" panose="020B0503020204020204" pitchFamily="34" charset="-122"/>
            </a:endParaRPr>
          </a:p>
        </p:txBody>
      </p:sp>
      <p:sp>
        <p:nvSpPr>
          <p:cNvPr id="39" name="圆形">
            <a:extLst>
              <a:ext uri="{FF2B5EF4-FFF2-40B4-BE49-F238E27FC236}">
                <a16:creationId xmlns:a16="http://schemas.microsoft.com/office/drawing/2014/main" id="{1EC23B98-9F7D-8541-8554-CC9218E9C5DD}"/>
              </a:ext>
            </a:extLst>
          </p:cNvPr>
          <p:cNvSpPr/>
          <p:nvPr/>
        </p:nvSpPr>
        <p:spPr>
          <a:xfrm>
            <a:off x="7897151" y="1187511"/>
            <a:ext cx="1460501" cy="1460501"/>
          </a:xfrm>
          <a:prstGeom prst="ellipse">
            <a:avLst/>
          </a:prstGeom>
          <a:solidFill>
            <a:srgbClr val="A736FF"/>
          </a:solidFill>
          <a:ln w="25400">
            <a:solidFill>
              <a:schemeClr val="bg1">
                <a:lumMod val="95000"/>
              </a:schemeClr>
            </a:solidFill>
            <a:miter lim="400000"/>
          </a:ln>
        </p:spPr>
        <p:txBody>
          <a:bodyPr lIns="0" tIns="0" rIns="0" bIns="0" anchor="ctr"/>
          <a:lstStyle/>
          <a:p>
            <a:pPr defTabSz="914376">
              <a:spcBef>
                <a:spcPts val="1000"/>
              </a:spcBef>
              <a:defRPr sz="2000" b="0">
                <a:solidFill>
                  <a:srgbClr val="FFFFFF"/>
                </a:solidFill>
                <a:latin typeface="PingFang SC Regular"/>
                <a:ea typeface="PingFang SC Regular"/>
                <a:cs typeface="PingFang SC Regular"/>
                <a:sym typeface="PingFang SC Regular"/>
              </a:defRPr>
            </a:pPr>
            <a:endParaRPr sz="1000" b="0" dirty="0">
              <a:latin typeface="微软雅黑" panose="020B0503020204020204" pitchFamily="34" charset="-122"/>
              <a:ea typeface="微软雅黑" panose="020B0503020204020204" pitchFamily="34" charset="-122"/>
            </a:endParaRPr>
          </a:p>
        </p:txBody>
      </p:sp>
      <p:sp>
        <p:nvSpPr>
          <p:cNvPr id="40" name="阶段一">
            <a:extLst>
              <a:ext uri="{FF2B5EF4-FFF2-40B4-BE49-F238E27FC236}">
                <a16:creationId xmlns:a16="http://schemas.microsoft.com/office/drawing/2014/main" id="{BADFB0BF-BB49-5E4C-96B7-066C3EAE91A6}"/>
              </a:ext>
            </a:extLst>
          </p:cNvPr>
          <p:cNvSpPr txBox="1"/>
          <p:nvPr/>
        </p:nvSpPr>
        <p:spPr>
          <a:xfrm>
            <a:off x="8139986" y="1714118"/>
            <a:ext cx="974832" cy="40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defTabSz="1828660">
              <a:spcBef>
                <a:spcPts val="2000"/>
              </a:spcBef>
              <a:defRPr b="0">
                <a:solidFill>
                  <a:srgbClr val="FFFFFF"/>
                </a:solidFill>
                <a:latin typeface="PingFang SC Medium"/>
                <a:ea typeface="PingFang SC Medium"/>
                <a:cs typeface="PingFang SC Medium"/>
                <a:sym typeface="PingFang SC Medium"/>
              </a:defRPr>
            </a:lvl1pPr>
          </a:lstStyle>
          <a:p>
            <a:pPr algn="ctr">
              <a:lnSpc>
                <a:spcPct val="150000"/>
              </a:lnSpc>
            </a:pPr>
            <a:r>
              <a:rPr lang="zh-CN" altLang="en-US" sz="2000" b="1" dirty="0">
                <a:latin typeface="微软雅黑" panose="020B0503020204020204" pitchFamily="34" charset="-122"/>
                <a:ea typeface="微软雅黑" panose="020B0503020204020204" pitchFamily="34" charset="-122"/>
              </a:rPr>
              <a:t>弹性低</a:t>
            </a:r>
            <a:endParaRPr sz="2000" b="1" dirty="0">
              <a:latin typeface="微软雅黑" panose="020B0503020204020204" pitchFamily="34" charset="-122"/>
              <a:ea typeface="微软雅黑" panose="020B0503020204020204" pitchFamily="34" charset="-122"/>
            </a:endParaRPr>
          </a:p>
        </p:txBody>
      </p:sp>
      <p:sp>
        <p:nvSpPr>
          <p:cNvPr id="41" name="此处为内容描述文本，文本字体选用微软雅黑，字号20磅，字重Regular。">
            <a:extLst>
              <a:ext uri="{FF2B5EF4-FFF2-40B4-BE49-F238E27FC236}">
                <a16:creationId xmlns:a16="http://schemas.microsoft.com/office/drawing/2014/main" id="{F0AAC160-22FC-DC46-9854-B24936705240}"/>
              </a:ext>
            </a:extLst>
          </p:cNvPr>
          <p:cNvSpPr txBox="1"/>
          <p:nvPr/>
        </p:nvSpPr>
        <p:spPr>
          <a:xfrm>
            <a:off x="7730611" y="3484407"/>
            <a:ext cx="2105263" cy="659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20000"/>
              </a:lnSpc>
              <a:defRPr sz="2400" b="0">
                <a:latin typeface="PingFang SC Regular"/>
                <a:ea typeface="PingFang SC Regular"/>
                <a:cs typeface="PingFang SC Regular"/>
                <a:sym typeface="PingFang SC Regular"/>
              </a:defRPr>
            </a:lvl1pPr>
          </a:lstStyle>
          <a:p>
            <a:pPr marL="171450" indent="-171450">
              <a:lnSpc>
                <a:spcPct val="150000"/>
              </a:lnSpc>
              <a:spcBef>
                <a:spcPts val="350"/>
              </a:spcBef>
              <a:buFontTx/>
              <a:buChar char="-"/>
              <a:defRPr b="0">
                <a:solidFill>
                  <a:srgbClr val="FFFFFF"/>
                </a:solidFill>
                <a:latin typeface="PingFang SC Regular"/>
                <a:ea typeface="PingFang SC Regular"/>
                <a:cs typeface="PingFang SC Regular"/>
                <a:sym typeface="PingFang SC Regular"/>
              </a:defRPr>
            </a:pPr>
            <a:r>
              <a:rPr lang="zh-CN" altLang="en-US" sz="1400" dirty="0">
                <a:solidFill>
                  <a:schemeClr val="bg1"/>
                </a:solidFill>
                <a:latin typeface="微软雅黑" panose="020B0503020204020204" pitchFamily="34" charset="-122"/>
                <a:ea typeface="微软雅黑" panose="020B0503020204020204" pitchFamily="34" charset="-122"/>
              </a:rPr>
              <a:t>传统硬件负载均衡</a:t>
            </a:r>
            <a:endParaRPr lang="en-US" altLang="zh-CN" sz="1400" dirty="0">
              <a:solidFill>
                <a:schemeClr val="bg1"/>
              </a:solidFill>
              <a:latin typeface="微软雅黑" panose="020B0503020204020204" pitchFamily="34" charset="-122"/>
              <a:ea typeface="微软雅黑" panose="020B0503020204020204" pitchFamily="34" charset="-122"/>
            </a:endParaRPr>
          </a:p>
          <a:p>
            <a:pPr marL="171450" indent="-171450">
              <a:lnSpc>
                <a:spcPct val="150000"/>
              </a:lnSpc>
              <a:spcBef>
                <a:spcPts val="350"/>
              </a:spcBef>
              <a:buFontTx/>
              <a:buChar char="-"/>
              <a:defRPr b="0">
                <a:solidFill>
                  <a:srgbClr val="FFFFFF"/>
                </a:solidFill>
                <a:latin typeface="PingFang SC Regular"/>
                <a:ea typeface="PingFang SC Regular"/>
                <a:cs typeface="PingFang SC Regular"/>
                <a:sym typeface="PingFang SC Regular"/>
              </a:defRPr>
            </a:pPr>
            <a:r>
              <a:rPr lang="zh-CN" altLang="en-US" sz="1400" dirty="0">
                <a:solidFill>
                  <a:schemeClr val="bg1"/>
                </a:solidFill>
                <a:latin typeface="微软雅黑" panose="020B0503020204020204" pitchFamily="34" charset="-122"/>
                <a:ea typeface="微软雅黑" panose="020B0503020204020204" pitchFamily="34" charset="-122"/>
              </a:rPr>
              <a:t>在虚拟机是自建</a:t>
            </a:r>
            <a:r>
              <a:rPr lang="en-US" altLang="zh-CN" sz="1400" dirty="0">
                <a:solidFill>
                  <a:schemeClr val="bg1"/>
                </a:solidFill>
                <a:latin typeface="微软雅黑" panose="020B0503020204020204" pitchFamily="34" charset="-122"/>
                <a:ea typeface="微软雅黑" panose="020B0503020204020204" pitchFamily="34" charset="-122"/>
              </a:rPr>
              <a:t> Nginx</a:t>
            </a:r>
          </a:p>
        </p:txBody>
      </p:sp>
      <p:sp>
        <p:nvSpPr>
          <p:cNvPr id="42" name="矩形 41">
            <a:extLst>
              <a:ext uri="{FF2B5EF4-FFF2-40B4-BE49-F238E27FC236}">
                <a16:creationId xmlns:a16="http://schemas.microsoft.com/office/drawing/2014/main" id="{B2544D5B-ACAE-1741-ABDB-BE55DE17A616}"/>
              </a:ext>
            </a:extLst>
          </p:cNvPr>
          <p:cNvSpPr/>
          <p:nvPr/>
        </p:nvSpPr>
        <p:spPr>
          <a:xfrm>
            <a:off x="7611739" y="2893991"/>
            <a:ext cx="2031325" cy="581057"/>
          </a:xfrm>
          <a:prstGeom prst="rect">
            <a:avLst/>
          </a:prstGeom>
        </p:spPr>
        <p:txBody>
          <a:bodyPr wrap="none">
            <a:spAutoFit/>
          </a:bodyPr>
          <a:lstStyle/>
          <a:p>
            <a:pPr algn="l">
              <a:lnSpc>
                <a:spcPct val="150000"/>
              </a:lnSpc>
              <a:spcBef>
                <a:spcPts val="350"/>
              </a:spcBef>
              <a:defRPr b="0">
                <a:solidFill>
                  <a:srgbClr val="FFFFFF"/>
                </a:solidFill>
                <a:latin typeface="PingFang SC Regular"/>
                <a:ea typeface="PingFang SC Regular"/>
                <a:cs typeface="PingFang SC Regular"/>
                <a:sym typeface="PingFang SC Regular"/>
              </a:defRPr>
            </a:pPr>
            <a:r>
              <a:rPr lang="zh-CN" altLang="en-US" sz="2400" b="0" dirty="0">
                <a:latin typeface="微软雅黑" panose="020B0503020204020204" pitchFamily="34" charset="-122"/>
                <a:ea typeface="微软雅黑" panose="020B0503020204020204" pitchFamily="34" charset="-122"/>
              </a:rPr>
              <a:t>自建负载均衡</a:t>
            </a:r>
          </a:p>
        </p:txBody>
      </p:sp>
      <p:sp>
        <p:nvSpPr>
          <p:cNvPr id="44" name="标题文本一">
            <a:extLst>
              <a:ext uri="{FF2B5EF4-FFF2-40B4-BE49-F238E27FC236}">
                <a16:creationId xmlns:a16="http://schemas.microsoft.com/office/drawing/2014/main" id="{695F9C87-DD05-3549-882D-2154B9A40741}"/>
              </a:ext>
            </a:extLst>
          </p:cNvPr>
          <p:cNvSpPr txBox="1"/>
          <p:nvPr/>
        </p:nvSpPr>
        <p:spPr>
          <a:xfrm>
            <a:off x="692067" y="1555481"/>
            <a:ext cx="1460501" cy="366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defTabSz="228612">
              <a:lnSpc>
                <a:spcPct val="150000"/>
              </a:lnSpc>
              <a:defRPr b="0">
                <a:solidFill>
                  <a:schemeClr val="accent1">
                    <a:hueOff val="848127"/>
                    <a:lumOff val="-2947"/>
                  </a:schemeClr>
                </a:solidFill>
                <a:latin typeface="+mn-lt"/>
                <a:ea typeface="+mn-ea"/>
                <a:cs typeface="+mn-cs"/>
                <a:sym typeface="腾讯体 W7"/>
              </a:defRPr>
            </a:pPr>
            <a:r>
              <a:rPr lang="zh-CN" altLang="en-US" sz="1800" dirty="0">
                <a:solidFill>
                  <a:srgbClr val="03905C"/>
                </a:solidFill>
                <a:latin typeface="微软雅黑" panose="020B0503020204020204" pitchFamily="34" charset="-122"/>
                <a:ea typeface="微软雅黑" panose="020B0503020204020204" pitchFamily="34" charset="-122"/>
              </a:rPr>
              <a:t>成本高</a:t>
            </a:r>
            <a:endParaRPr sz="1800" dirty="0">
              <a:solidFill>
                <a:srgbClr val="03905C"/>
              </a:solidFill>
              <a:latin typeface="微软雅黑" panose="020B0503020204020204" pitchFamily="34" charset="-122"/>
              <a:ea typeface="微软雅黑" panose="020B0503020204020204" pitchFamily="34" charset="-122"/>
            </a:endParaRPr>
          </a:p>
        </p:txBody>
      </p:sp>
      <p:sp>
        <p:nvSpPr>
          <p:cNvPr id="45" name="此处为内容描述文本，文本字体选用微软雅黑，字号20磅，字重Regular，颜色色值为#000000，行距为1.5倍。">
            <a:extLst>
              <a:ext uri="{FF2B5EF4-FFF2-40B4-BE49-F238E27FC236}">
                <a16:creationId xmlns:a16="http://schemas.microsoft.com/office/drawing/2014/main" id="{2ABA1612-B549-9B46-927F-F9E9664E9B23}"/>
              </a:ext>
            </a:extLst>
          </p:cNvPr>
          <p:cNvSpPr txBox="1"/>
          <p:nvPr/>
        </p:nvSpPr>
        <p:spPr>
          <a:xfrm>
            <a:off x="1144128" y="2022471"/>
            <a:ext cx="4493190" cy="931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设备成本：负载均衡硬件，主备部署成本 </a:t>
            </a:r>
            <a:r>
              <a:rPr lang="en-US" altLang="zh-CN" sz="1400" dirty="0">
                <a:latin typeface="微软雅黑" panose="020B0503020204020204" pitchFamily="34" charset="-122"/>
                <a:ea typeface="微软雅黑" panose="020B0503020204020204" pitchFamily="34" charset="-122"/>
              </a:rPr>
              <a:t>x 2</a:t>
            </a:r>
            <a:r>
              <a:rPr lang="zh-CN" altLang="en-US" sz="1400" dirty="0">
                <a:latin typeface="微软雅黑" panose="020B0503020204020204" pitchFamily="34" charset="-122"/>
                <a:ea typeface="微软雅黑" panose="020B0503020204020204" pitchFamily="34" charset="-122"/>
              </a:rPr>
              <a:t>，跨地域主备部署成本 </a:t>
            </a:r>
            <a:r>
              <a:rPr lang="en-US" altLang="zh-CN" sz="1400" dirty="0">
                <a:latin typeface="微软雅黑" panose="020B0503020204020204" pitchFamily="34" charset="-122"/>
                <a:ea typeface="微软雅黑" panose="020B0503020204020204" pitchFamily="34" charset="-122"/>
              </a:rPr>
              <a:t>x 4</a:t>
            </a:r>
            <a:r>
              <a:rPr lang="zh-CN" altLang="en-US" sz="1400" dirty="0">
                <a:latin typeface="微软雅黑" panose="020B0503020204020204" pitchFamily="34" charset="-122"/>
                <a:ea typeface="微软雅黑" panose="020B0503020204020204" pitchFamily="34" charset="-122"/>
              </a:rPr>
              <a:t>，两地三中心主备部署成本 </a:t>
            </a:r>
            <a:r>
              <a:rPr lang="en-US" altLang="zh-CN" sz="1400" dirty="0">
                <a:latin typeface="微软雅黑" panose="020B0503020204020204" pitchFamily="34" charset="-122"/>
                <a:ea typeface="微软雅黑" panose="020B0503020204020204" pitchFamily="34" charset="-122"/>
              </a:rPr>
              <a:t>x 6 </a:t>
            </a: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人力成本：研发、运维，排障、验证</a:t>
            </a:r>
            <a:endParaRPr lang="en-US" altLang="zh-CN" sz="1400" dirty="0">
              <a:latin typeface="微软雅黑" panose="020B0503020204020204" pitchFamily="34" charset="-122"/>
              <a:ea typeface="微软雅黑" panose="020B0503020204020204" pitchFamily="34" charset="-122"/>
            </a:endParaRPr>
          </a:p>
        </p:txBody>
      </p:sp>
      <p:sp>
        <p:nvSpPr>
          <p:cNvPr id="46" name="圆形">
            <a:extLst>
              <a:ext uri="{FF2B5EF4-FFF2-40B4-BE49-F238E27FC236}">
                <a16:creationId xmlns:a16="http://schemas.microsoft.com/office/drawing/2014/main" id="{7C6851B2-305D-FE48-BCB0-F364546CDFAB}"/>
              </a:ext>
            </a:extLst>
          </p:cNvPr>
          <p:cNvSpPr/>
          <p:nvPr/>
        </p:nvSpPr>
        <p:spPr>
          <a:xfrm>
            <a:off x="649310" y="1650260"/>
            <a:ext cx="290009" cy="290010"/>
          </a:xfrm>
          <a:prstGeom prst="ellipse">
            <a:avLst/>
          </a:prstGeom>
          <a:solidFill>
            <a:srgbClr val="03905C"/>
          </a:solidFill>
          <a:ln w="12700">
            <a:miter lim="400000"/>
          </a:ln>
        </p:spPr>
        <p:txBody>
          <a:bodyPr lIns="0" tIns="0" rIns="0" bIns="0"/>
          <a:lstStyle/>
          <a:p>
            <a:pPr algn="ctr" defTabSz="914376">
              <a:spcBef>
                <a:spcPts val="1000"/>
              </a:spcBef>
              <a:defRPr sz="2000" b="0">
                <a:solidFill>
                  <a:srgbClr val="FFFFFF"/>
                </a:solidFill>
                <a:latin typeface="PingFang SC Regular"/>
                <a:ea typeface="PingFang SC Regular"/>
                <a:cs typeface="PingFang SC Regular"/>
                <a:sym typeface="PingFang SC Regular"/>
              </a:defRPr>
            </a:pPr>
            <a:endParaRPr sz="1000" b="0" dirty="0">
              <a:latin typeface="微软雅黑" panose="020B0503020204020204" pitchFamily="34" charset="-122"/>
              <a:ea typeface="微软雅黑" panose="020B0503020204020204" pitchFamily="34" charset="-122"/>
            </a:endParaRPr>
          </a:p>
        </p:txBody>
      </p:sp>
      <p:sp>
        <p:nvSpPr>
          <p:cNvPr id="47" name="1">
            <a:extLst>
              <a:ext uri="{FF2B5EF4-FFF2-40B4-BE49-F238E27FC236}">
                <a16:creationId xmlns:a16="http://schemas.microsoft.com/office/drawing/2014/main" id="{390DA72E-6C68-5442-81AA-5FD49DE7ADAF}"/>
              </a:ext>
            </a:extLst>
          </p:cNvPr>
          <p:cNvSpPr txBox="1"/>
          <p:nvPr/>
        </p:nvSpPr>
        <p:spPr>
          <a:xfrm>
            <a:off x="616621" y="1702932"/>
            <a:ext cx="34194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828660">
              <a:spcBef>
                <a:spcPts val="2000"/>
              </a:spcBef>
              <a:defRPr sz="2800" b="0">
                <a:solidFill>
                  <a:srgbClr val="FFFFFF"/>
                </a:solidFill>
                <a:latin typeface="PingFang SC Medium"/>
                <a:ea typeface="PingFang SC Medium"/>
                <a:cs typeface="PingFang SC Medium"/>
                <a:sym typeface="PingFang SC Medium"/>
              </a:defRPr>
            </a:lvl1pPr>
          </a:lstStyle>
          <a:p>
            <a:pPr algn="ctr"/>
            <a:r>
              <a:rPr sz="1200" b="1" dirty="0">
                <a:latin typeface="微软雅黑" panose="020B0503020204020204" pitchFamily="34" charset="-122"/>
                <a:ea typeface="微软雅黑" panose="020B0503020204020204" pitchFamily="34" charset="-122"/>
              </a:rPr>
              <a:t>1</a:t>
            </a:r>
          </a:p>
        </p:txBody>
      </p:sp>
      <p:sp>
        <p:nvSpPr>
          <p:cNvPr id="49" name="标题文本一">
            <a:extLst>
              <a:ext uri="{FF2B5EF4-FFF2-40B4-BE49-F238E27FC236}">
                <a16:creationId xmlns:a16="http://schemas.microsoft.com/office/drawing/2014/main" id="{7FAC385A-A5E7-F049-B870-0CBCCCE95E7C}"/>
              </a:ext>
            </a:extLst>
          </p:cNvPr>
          <p:cNvSpPr txBox="1"/>
          <p:nvPr/>
        </p:nvSpPr>
        <p:spPr>
          <a:xfrm>
            <a:off x="682736" y="3168717"/>
            <a:ext cx="1577581" cy="366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defTabSz="228612">
              <a:lnSpc>
                <a:spcPct val="150000"/>
              </a:lnSpc>
              <a:defRPr b="0">
                <a:solidFill>
                  <a:schemeClr val="accent1">
                    <a:hueOff val="848127"/>
                    <a:lumOff val="-2947"/>
                  </a:schemeClr>
                </a:solidFill>
                <a:latin typeface="+mn-lt"/>
                <a:ea typeface="+mn-ea"/>
                <a:cs typeface="+mn-cs"/>
                <a:sym typeface="腾讯体 W7"/>
              </a:defRPr>
            </a:pPr>
            <a:r>
              <a:rPr lang="zh-CN" altLang="en-US" sz="1800" dirty="0">
                <a:solidFill>
                  <a:srgbClr val="A736FF"/>
                </a:solidFill>
                <a:latin typeface="微软雅黑" panose="020B0503020204020204" pitchFamily="34" charset="-122"/>
                <a:ea typeface="微软雅黑" panose="020B0503020204020204" pitchFamily="34" charset="-122"/>
              </a:rPr>
              <a:t>弹性低</a:t>
            </a:r>
            <a:endParaRPr sz="1800" dirty="0">
              <a:solidFill>
                <a:srgbClr val="A736FF"/>
              </a:solidFill>
              <a:latin typeface="微软雅黑" panose="020B0503020204020204" pitchFamily="34" charset="-122"/>
              <a:ea typeface="微软雅黑" panose="020B0503020204020204" pitchFamily="34" charset="-122"/>
            </a:endParaRPr>
          </a:p>
        </p:txBody>
      </p:sp>
      <p:sp>
        <p:nvSpPr>
          <p:cNvPr id="50" name="此处为内容描述文本，文本字体选用微软雅黑，字号20磅，字重Regular，颜色色值为#000000，行距为1.5倍。">
            <a:extLst>
              <a:ext uri="{FF2B5EF4-FFF2-40B4-BE49-F238E27FC236}">
                <a16:creationId xmlns:a16="http://schemas.microsoft.com/office/drawing/2014/main" id="{705C9E0D-2285-C047-A1E8-073757887949}"/>
              </a:ext>
            </a:extLst>
          </p:cNvPr>
          <p:cNvSpPr txBox="1"/>
          <p:nvPr/>
        </p:nvSpPr>
        <p:spPr>
          <a:xfrm>
            <a:off x="1134797" y="3623379"/>
            <a:ext cx="3705987" cy="60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依赖硬件，无法快速按需扩缩容</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扩缩容需人工介入，实时性难以保证</a:t>
            </a:r>
            <a:endParaRPr lang="en-US" altLang="zh-CN" sz="1400" dirty="0">
              <a:latin typeface="微软雅黑" panose="020B0503020204020204" pitchFamily="34" charset="-122"/>
              <a:ea typeface="微软雅黑" panose="020B0503020204020204" pitchFamily="34" charset="-122"/>
            </a:endParaRPr>
          </a:p>
        </p:txBody>
      </p:sp>
      <p:sp>
        <p:nvSpPr>
          <p:cNvPr id="51" name="圆形">
            <a:extLst>
              <a:ext uri="{FF2B5EF4-FFF2-40B4-BE49-F238E27FC236}">
                <a16:creationId xmlns:a16="http://schemas.microsoft.com/office/drawing/2014/main" id="{095B3E66-4463-1F47-A2D6-9F81EDED35EE}"/>
              </a:ext>
            </a:extLst>
          </p:cNvPr>
          <p:cNvSpPr/>
          <p:nvPr/>
        </p:nvSpPr>
        <p:spPr>
          <a:xfrm>
            <a:off x="639979" y="3261871"/>
            <a:ext cx="290009" cy="290010"/>
          </a:xfrm>
          <a:prstGeom prst="ellipse">
            <a:avLst/>
          </a:prstGeom>
          <a:solidFill>
            <a:srgbClr val="A736FF"/>
          </a:solidFill>
          <a:ln w="12700">
            <a:miter lim="400000"/>
          </a:ln>
        </p:spPr>
        <p:txBody>
          <a:bodyPr lIns="0" tIns="0" rIns="0" bIns="0"/>
          <a:lstStyle/>
          <a:p>
            <a:pPr algn="ctr" defTabSz="914376">
              <a:spcBef>
                <a:spcPts val="1000"/>
              </a:spcBef>
              <a:defRPr sz="2000" b="0">
                <a:solidFill>
                  <a:srgbClr val="FFFFFF"/>
                </a:solidFill>
                <a:latin typeface="PingFang SC Regular"/>
                <a:ea typeface="PingFang SC Regular"/>
                <a:cs typeface="PingFang SC Regular"/>
                <a:sym typeface="PingFang SC Regular"/>
              </a:defRPr>
            </a:pPr>
            <a:endParaRPr sz="1000" b="0" dirty="0">
              <a:latin typeface="微软雅黑" panose="020B0503020204020204" pitchFamily="34" charset="-122"/>
              <a:ea typeface="微软雅黑" panose="020B0503020204020204" pitchFamily="34" charset="-122"/>
            </a:endParaRPr>
          </a:p>
        </p:txBody>
      </p:sp>
      <p:sp>
        <p:nvSpPr>
          <p:cNvPr id="52" name="1">
            <a:extLst>
              <a:ext uri="{FF2B5EF4-FFF2-40B4-BE49-F238E27FC236}">
                <a16:creationId xmlns:a16="http://schemas.microsoft.com/office/drawing/2014/main" id="{C3CB2779-882F-E74A-A392-D9DEE562BE22}"/>
              </a:ext>
            </a:extLst>
          </p:cNvPr>
          <p:cNvSpPr txBox="1"/>
          <p:nvPr/>
        </p:nvSpPr>
        <p:spPr>
          <a:xfrm>
            <a:off x="616621" y="3305213"/>
            <a:ext cx="34194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828660">
              <a:spcBef>
                <a:spcPts val="2000"/>
              </a:spcBef>
              <a:defRPr sz="2800" b="0">
                <a:solidFill>
                  <a:srgbClr val="FFFFFF"/>
                </a:solidFill>
                <a:latin typeface="PingFang SC Medium"/>
                <a:ea typeface="PingFang SC Medium"/>
                <a:cs typeface="PingFang SC Medium"/>
                <a:sym typeface="PingFang SC Medium"/>
              </a:defRPr>
            </a:lvl1pPr>
          </a:lstStyle>
          <a:p>
            <a:pPr algn="ctr"/>
            <a:r>
              <a:rPr lang="en-US" altLang="zh-CN" sz="1200" b="1" dirty="0">
                <a:latin typeface="微软雅黑" panose="020B0503020204020204" pitchFamily="34" charset="-122"/>
                <a:ea typeface="微软雅黑" panose="020B0503020204020204" pitchFamily="34" charset="-122"/>
              </a:rPr>
              <a:t>2</a:t>
            </a:r>
            <a:endParaRPr sz="1200" b="1" dirty="0">
              <a:latin typeface="微软雅黑" panose="020B0503020204020204" pitchFamily="34" charset="-122"/>
              <a:ea typeface="微软雅黑" panose="020B0503020204020204" pitchFamily="34" charset="-122"/>
            </a:endParaRPr>
          </a:p>
        </p:txBody>
      </p:sp>
      <p:sp>
        <p:nvSpPr>
          <p:cNvPr id="54" name="标题文本一">
            <a:extLst>
              <a:ext uri="{FF2B5EF4-FFF2-40B4-BE49-F238E27FC236}">
                <a16:creationId xmlns:a16="http://schemas.microsoft.com/office/drawing/2014/main" id="{A0A32FF2-D8F6-7041-9FB8-C6EE4940FBC4}"/>
              </a:ext>
            </a:extLst>
          </p:cNvPr>
          <p:cNvSpPr txBox="1"/>
          <p:nvPr/>
        </p:nvSpPr>
        <p:spPr>
          <a:xfrm>
            <a:off x="715425" y="4496462"/>
            <a:ext cx="1577581" cy="366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p>
            <a:pPr lvl="1" indent="0" defTabSz="228612">
              <a:lnSpc>
                <a:spcPct val="150000"/>
              </a:lnSpc>
              <a:defRPr b="0">
                <a:solidFill>
                  <a:schemeClr val="accent1">
                    <a:hueOff val="848127"/>
                    <a:lumOff val="-2947"/>
                  </a:schemeClr>
                </a:solidFill>
                <a:latin typeface="+mn-lt"/>
                <a:ea typeface="+mn-ea"/>
                <a:cs typeface="+mn-cs"/>
                <a:sym typeface="腾讯体 W7"/>
              </a:defRPr>
            </a:pPr>
            <a:r>
              <a:rPr lang="zh-CN" altLang="en-US" sz="1800" dirty="0">
                <a:solidFill>
                  <a:srgbClr val="EB8707"/>
                </a:solidFill>
                <a:latin typeface="微软雅黑" panose="020B0503020204020204" pitchFamily="34" charset="-122"/>
                <a:ea typeface="微软雅黑" panose="020B0503020204020204" pitchFamily="34" charset="-122"/>
              </a:rPr>
              <a:t>扩展少</a:t>
            </a:r>
            <a:endParaRPr sz="1800" dirty="0">
              <a:solidFill>
                <a:srgbClr val="EB8707"/>
              </a:solidFill>
              <a:latin typeface="微软雅黑" panose="020B0503020204020204" pitchFamily="34" charset="-122"/>
              <a:ea typeface="微软雅黑" panose="020B0503020204020204" pitchFamily="34" charset="-122"/>
            </a:endParaRPr>
          </a:p>
        </p:txBody>
      </p:sp>
      <p:sp>
        <p:nvSpPr>
          <p:cNvPr id="55" name="此处为内容描述文本，文本字体选用微软雅黑，字号20磅，字重Regular，颜色色值为#000000，行距为1.5倍。">
            <a:extLst>
              <a:ext uri="{FF2B5EF4-FFF2-40B4-BE49-F238E27FC236}">
                <a16:creationId xmlns:a16="http://schemas.microsoft.com/office/drawing/2014/main" id="{A7FDEBFD-8D94-2A46-AAAB-236AF007DAB9}"/>
              </a:ext>
            </a:extLst>
          </p:cNvPr>
          <p:cNvSpPr txBox="1"/>
          <p:nvPr/>
        </p:nvSpPr>
        <p:spPr>
          <a:xfrm>
            <a:off x="1167486" y="4950924"/>
            <a:ext cx="3705987" cy="60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l" defTabSz="457200">
              <a:lnSpc>
                <a:spcPct val="130000"/>
              </a:lnSpc>
              <a:defRPr sz="2000" b="0">
                <a:latin typeface="PingFang SC Regular"/>
                <a:ea typeface="PingFang SC Regular"/>
                <a:cs typeface="PingFang SC Regular"/>
                <a:sym typeface="PingFang SC Regular"/>
              </a:defRPr>
            </a:lvl1pPr>
          </a:lstStyle>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上下游服务均需自建</a:t>
            </a:r>
            <a:endParaRPr lang="en-US" altLang="zh-CN" sz="1400" dirty="0">
              <a:latin typeface="微软雅黑" panose="020B0503020204020204" pitchFamily="34" charset="-122"/>
              <a:ea typeface="微软雅黑" panose="020B0503020204020204" pitchFamily="34" charset="-122"/>
            </a:endParaRPr>
          </a:p>
          <a:p>
            <a:pPr marL="171450" indent="-171450">
              <a:lnSpc>
                <a:spcPct val="150000"/>
              </a:lnSpc>
              <a:buFontTx/>
              <a:buChar char="-"/>
            </a:pPr>
            <a:r>
              <a:rPr lang="zh-CN" altLang="en-US" sz="1400" dirty="0">
                <a:latin typeface="微软雅黑" panose="020B0503020204020204" pitchFamily="34" charset="-122"/>
                <a:ea typeface="微软雅黑" panose="020B0503020204020204" pitchFamily="34" charset="-122"/>
              </a:rPr>
              <a:t>不能平滑接入云上其他产品，组合解决方案</a:t>
            </a:r>
            <a:endParaRPr lang="en-US" altLang="zh-CN" sz="1400" dirty="0">
              <a:latin typeface="微软雅黑" panose="020B0503020204020204" pitchFamily="34" charset="-122"/>
              <a:ea typeface="微软雅黑" panose="020B0503020204020204" pitchFamily="34" charset="-122"/>
            </a:endParaRPr>
          </a:p>
        </p:txBody>
      </p:sp>
      <p:sp>
        <p:nvSpPr>
          <p:cNvPr id="56" name="圆形">
            <a:extLst>
              <a:ext uri="{FF2B5EF4-FFF2-40B4-BE49-F238E27FC236}">
                <a16:creationId xmlns:a16="http://schemas.microsoft.com/office/drawing/2014/main" id="{CA729C21-9F65-DD4D-BEA6-AFED6C40F16A}"/>
              </a:ext>
            </a:extLst>
          </p:cNvPr>
          <p:cNvSpPr/>
          <p:nvPr/>
        </p:nvSpPr>
        <p:spPr>
          <a:xfrm>
            <a:off x="672668" y="4581733"/>
            <a:ext cx="290009" cy="290010"/>
          </a:xfrm>
          <a:prstGeom prst="ellipse">
            <a:avLst/>
          </a:prstGeom>
          <a:solidFill>
            <a:srgbClr val="EB8707"/>
          </a:solidFill>
          <a:ln w="12700">
            <a:miter lim="400000"/>
          </a:ln>
        </p:spPr>
        <p:txBody>
          <a:bodyPr lIns="0" tIns="0" rIns="0" bIns="0"/>
          <a:lstStyle/>
          <a:p>
            <a:pPr algn="ctr" defTabSz="914376">
              <a:spcBef>
                <a:spcPts val="1000"/>
              </a:spcBef>
              <a:defRPr sz="2000" b="0">
                <a:solidFill>
                  <a:srgbClr val="FFFFFF"/>
                </a:solidFill>
                <a:latin typeface="PingFang SC Regular"/>
                <a:ea typeface="PingFang SC Regular"/>
                <a:cs typeface="PingFang SC Regular"/>
                <a:sym typeface="PingFang SC Regular"/>
              </a:defRPr>
            </a:pPr>
            <a:endParaRPr sz="1000" b="0" dirty="0">
              <a:latin typeface="微软雅黑" panose="020B0503020204020204" pitchFamily="34" charset="-122"/>
              <a:ea typeface="微软雅黑" panose="020B0503020204020204" pitchFamily="34" charset="-122"/>
            </a:endParaRPr>
          </a:p>
        </p:txBody>
      </p:sp>
      <p:sp>
        <p:nvSpPr>
          <p:cNvPr id="57" name="1">
            <a:extLst>
              <a:ext uri="{FF2B5EF4-FFF2-40B4-BE49-F238E27FC236}">
                <a16:creationId xmlns:a16="http://schemas.microsoft.com/office/drawing/2014/main" id="{A9C93E8F-BC4E-494F-AC0E-0236C0F5147C}"/>
              </a:ext>
            </a:extLst>
          </p:cNvPr>
          <p:cNvSpPr txBox="1"/>
          <p:nvPr/>
        </p:nvSpPr>
        <p:spPr>
          <a:xfrm>
            <a:off x="649310" y="4625075"/>
            <a:ext cx="34194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828660">
              <a:spcBef>
                <a:spcPts val="2000"/>
              </a:spcBef>
              <a:defRPr sz="2800" b="0">
                <a:solidFill>
                  <a:srgbClr val="FFFFFF"/>
                </a:solidFill>
                <a:latin typeface="PingFang SC Medium"/>
                <a:ea typeface="PingFang SC Medium"/>
                <a:cs typeface="PingFang SC Medium"/>
                <a:sym typeface="PingFang SC Medium"/>
              </a:defRPr>
            </a:lvl1pPr>
          </a:lstStyle>
          <a:p>
            <a:pPr algn="ctr"/>
            <a:r>
              <a:rPr lang="en-US" altLang="zh-CN" sz="1200" b="1" dirty="0">
                <a:latin typeface="微软雅黑" panose="020B0503020204020204" pitchFamily="34" charset="-122"/>
                <a:ea typeface="微软雅黑" panose="020B0503020204020204" pitchFamily="34" charset="-122"/>
              </a:rPr>
              <a:t>3</a:t>
            </a:r>
            <a:endParaRPr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9470215"/>
      </p:ext>
    </p:extLst>
  </p:cSld>
  <p:clrMapOvr>
    <a:overrideClrMapping bg1="lt1" tx1="dk1" bg2="lt2" tx2="dk2" accent1="accent1" accent2="accent2" accent3="accent3" accent4="accent4" accent5="accent5" accent6="accent6" hlink="hlink" folHlink="folHlink"/>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ISLIDE.ICON" val="#84879;"/>
</p:tagLst>
</file>

<file path=ppt/theme/theme1.xml><?xml version="1.0" encoding="utf-8"?>
<a:theme xmlns:a="http://schemas.openxmlformats.org/drawingml/2006/main" name="2 图文版式">
  <a:themeElements>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miter lim="400000"/>
        </a:ln>
      </a:spPr>
      <a:bodyPr lIns="50800" tIns="50800" rIns="50800" bIns="50800" anchor="ctr"/>
      <a:lstStyle>
        <a:defPPr algn="l">
          <a:defRPr sz="3200" b="0">
            <a:solidFill>
              <a:srgbClr val="FFFFFF"/>
            </a:solidFill>
            <a:latin typeface="Helvetica Neue Medium"/>
            <a:ea typeface="Helvetica Neue Medium"/>
            <a:cs typeface="Helvetica Neue Medium"/>
            <a:sym typeface="Helvetica Neue Medium"/>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themeOverride>
</file>

<file path=docProps/app.xml><?xml version="1.0" encoding="utf-8"?>
<Properties xmlns="http://schemas.openxmlformats.org/officeDocument/2006/extended-properties" xmlns:vt="http://schemas.openxmlformats.org/officeDocument/2006/docPropsVTypes">
  <Template/>
  <TotalTime>643</TotalTime>
  <Words>3871</Words>
  <Application>Microsoft Macintosh PowerPoint</Application>
  <PresentationFormat>宽屏</PresentationFormat>
  <Paragraphs>510</Paragraphs>
  <Slides>38</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DengXian</vt:lpstr>
      <vt:lpstr>DengXian</vt:lpstr>
      <vt:lpstr>腾讯体 W7</vt:lpstr>
      <vt:lpstr>Microsoft YaHei</vt:lpstr>
      <vt:lpstr>Microsoft YaHei</vt:lpstr>
      <vt:lpstr>FZLanTingHei-R-GBK</vt:lpstr>
      <vt:lpstr>Montserrat Bold</vt:lpstr>
      <vt:lpstr>PingFang SC Regular</vt:lpstr>
      <vt:lpstr>TencentSans W7</vt:lpstr>
      <vt:lpstr>Arial</vt:lpstr>
      <vt:lpstr>Helvetica Neue Light</vt:lpstr>
      <vt:lpstr>Helvetica Neue Medium</vt:lpstr>
      <vt:lpstr>Times Roman</vt:lpstr>
      <vt:lpstr>2 图文版式</vt:lpstr>
      <vt:lpstr>PowerPoint 演示文稿</vt:lpstr>
      <vt:lpstr>PowerPoint 演示文稿</vt:lpstr>
      <vt:lpstr>产品概述</vt:lpstr>
      <vt:lpstr>PowerPoint 演示文稿</vt:lpstr>
      <vt:lpstr>PowerPoint 演示文稿</vt:lpstr>
      <vt:lpstr>PowerPoint 演示文稿</vt:lpstr>
      <vt:lpstr>PowerPoint 演示文稿</vt:lpstr>
      <vt:lpstr>业务挑战</vt:lpstr>
      <vt:lpstr>PowerPoint 演示文稿</vt:lpstr>
      <vt:lpstr>PowerPoint 演示文稿</vt:lpstr>
      <vt:lpstr>PowerPoint 演示文稿</vt:lpstr>
      <vt:lpstr>应用场景</vt:lpstr>
      <vt:lpstr>PowerPoint 演示文稿</vt:lpstr>
      <vt:lpstr>PowerPoint 演示文稿</vt:lpstr>
      <vt:lpstr>PowerPoint 演示文稿</vt:lpstr>
      <vt:lpstr>PowerPoint 演示文稿</vt:lpstr>
      <vt:lpstr>PowerPoint 演示文稿</vt:lpstr>
      <vt:lpstr>技术架构</vt:lpstr>
      <vt:lpstr>PowerPoint 演示文稿</vt:lpstr>
      <vt:lpstr>PowerPoint 演示文稿</vt:lpstr>
      <vt:lpstr>PowerPoint 演示文稿</vt:lpstr>
      <vt:lpstr>PowerPoint 演示文稿</vt:lpstr>
      <vt:lpstr>竞品分析</vt:lpstr>
      <vt:lpstr>PowerPoint 演示文稿</vt:lpstr>
      <vt:lpstr>PowerPoint 演示文稿</vt:lpstr>
      <vt:lpstr>演进路线</vt:lpstr>
      <vt:lpstr>PowerPoint 演示文稿</vt:lpstr>
      <vt:lpstr>标杆案例</vt:lpstr>
      <vt:lpstr>PowerPoint 演示文稿</vt:lpstr>
      <vt:lpstr>PowerPoint 演示文稿</vt:lpstr>
      <vt:lpstr>PowerPoint 演示文稿</vt:lpstr>
      <vt:lpstr>产品演示</vt:lpstr>
      <vt:lpstr>PowerPoint 演示文稿</vt:lpstr>
      <vt:lpstr>PowerPoint 演示文稿</vt:lpstr>
      <vt:lpstr>PowerPoint 演示文稿</vt:lpstr>
      <vt:lpstr>产品接口人联系方式</vt:lpstr>
      <vt:lpstr>接口人联系方式</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milomli</dc:creator>
  <cp:lastModifiedBy>T163211</cp:lastModifiedBy>
  <cp:revision>335</cp:revision>
  <dcterms:created xsi:type="dcterms:W3CDTF">2022-03-31T08:49:50Z</dcterms:created>
  <dcterms:modified xsi:type="dcterms:W3CDTF">2022-05-30T09:34:23Z</dcterms:modified>
</cp:coreProperties>
</file>